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9" r:id="rId13"/>
    <p:sldId id="270" r:id="rId14"/>
    <p:sldId id="267" r:id="rId15"/>
    <p:sldId id="272" r:id="rId16"/>
    <p:sldId id="271" r:id="rId17"/>
    <p:sldId id="27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76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37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D9B35-7091-F94B-8EDC-B4ECFF14AB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A79452-CD60-634F-B3D0-A19DEB01F9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10E82A-C349-D146-9734-A864B3621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33140-BF49-E446-B8D8-8E04A2580412}" type="datetimeFigureOut">
              <a:rPr lang="en-US" smtClean="0"/>
              <a:t>4/12/21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7B3028-8085-8F4A-B469-B0D3CA554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33D183-2103-8945-8BDF-4032349A6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EE077-75C8-C246-AAB5-20D4C2B66A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834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98C3C-3DB3-E041-A49E-7E07FF0C4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C80FD9-D514-A848-BEE2-AD65F0FC51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4238FE-ECA2-5846-A06A-37A7E6C8B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33140-BF49-E446-B8D8-8E04A2580412}" type="datetimeFigureOut">
              <a:rPr lang="en-US" smtClean="0"/>
              <a:t>4/12/21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7C136-CE79-1F44-948C-13BA84707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5AD5A9-A80B-B34B-B8DA-B77F7431A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EE077-75C8-C246-AAB5-20D4C2B66A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215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675419-7419-9E41-9DAC-D942A7A1FB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E662AD-00DF-A645-A2A5-7BB11E04D4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8C43A2-C9D3-BE4D-9E3B-33D94277C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33140-BF49-E446-B8D8-8E04A2580412}" type="datetimeFigureOut">
              <a:rPr lang="en-US" smtClean="0"/>
              <a:t>4/12/21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4EB6C6-7461-1A4B-AB17-4E553B978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B54834-767B-6944-A712-A07D12596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EE077-75C8-C246-AAB5-20D4C2B66A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47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971DE-B374-AD40-B381-1BA099D2C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2CB824-CE47-5647-A752-67CF8B5F96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C2A541-3768-C84F-95E7-1BEC1C3AE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33140-BF49-E446-B8D8-8E04A2580412}" type="datetimeFigureOut">
              <a:rPr lang="en-US" smtClean="0"/>
              <a:t>4/12/21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D17AF9-D16C-1346-AE55-B0734A84D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BF64E9-AB79-A542-A82E-308029A18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EE077-75C8-C246-AAB5-20D4C2B66A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046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97757-0167-034D-AACC-709A88A60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41231D-E6F8-5D44-9CDD-3D8D9E87C8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4AC2B2-5AB1-4943-810D-139E25A65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33140-BF49-E446-B8D8-8E04A2580412}" type="datetimeFigureOut">
              <a:rPr lang="en-US" smtClean="0"/>
              <a:t>4/12/21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7609C4-9778-3642-BE71-3479AE2A4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3E6A51-F29E-814F-995C-CE6540121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EE077-75C8-C246-AAB5-20D4C2B66A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62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9F4CB-ABB6-2D43-949A-3007FE43E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480455-964A-0748-B05B-004307DC2A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57A40E-51B4-184A-99FF-ED2C6427D3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BE7B07-C5DC-B84C-808A-53DB1A0D3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33140-BF49-E446-B8D8-8E04A2580412}" type="datetimeFigureOut">
              <a:rPr lang="en-US" smtClean="0"/>
              <a:t>4/12/21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6E478A-4A82-E440-8400-48FD58697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A42E91-519C-B841-9AA4-4EAD1E890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EE077-75C8-C246-AAB5-20D4C2B66A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574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AC078-C54C-F443-9A9D-BF03F14AD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D9A2A1-ED47-4340-B177-B38F1B79D7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C42C75-10A4-3145-AB02-62E899F78E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0DEBCA-5BB2-3F42-B575-7CA38FB914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4E8AAD-9E54-5E4B-8F28-3BD09C75C9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DAE724-0B5A-8347-8681-D19228236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33140-BF49-E446-B8D8-8E04A2580412}" type="datetimeFigureOut">
              <a:rPr lang="en-US" smtClean="0"/>
              <a:t>4/12/21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6FC85E-215C-1A4B-9549-357FC8EFD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0480398-5DB6-194E-A29E-C3F3B8697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EE077-75C8-C246-AAB5-20D4C2B66A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985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0B77E-12B3-2D44-84C3-A078844AE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19353B-61AC-A446-BE0E-0C8F53043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33140-BF49-E446-B8D8-8E04A2580412}" type="datetimeFigureOut">
              <a:rPr lang="en-US" smtClean="0"/>
              <a:t>4/12/21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01292F-7308-9948-9240-C1514F60B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E2D1C6-0D31-C946-903F-2BE10EDE2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EE077-75C8-C246-AAB5-20D4C2B66A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341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9C8B27-7B26-CC4D-BD37-439DD4D12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33140-BF49-E446-B8D8-8E04A2580412}" type="datetimeFigureOut">
              <a:rPr lang="en-US" smtClean="0"/>
              <a:t>4/12/21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6EE270-4788-7B42-B3B1-53203BCFD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236C2C-2B8C-084B-87E4-DBBCA6C9F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EE077-75C8-C246-AAB5-20D4C2B66A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509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B84B0-DC38-BB48-BC8C-7970AB40E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966458-EC76-CF46-A5A5-75E16D4259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B3687E-394B-9948-A3BF-0750D87376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FC2051-EAAD-8443-810C-C2CFF2A5B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33140-BF49-E446-B8D8-8E04A2580412}" type="datetimeFigureOut">
              <a:rPr lang="en-US" smtClean="0"/>
              <a:t>4/12/21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8168AE-DE34-DC45-BD68-76FF97F0C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874132-1A19-6941-BAA9-BC3999A0F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EE077-75C8-C246-AAB5-20D4C2B66A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612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008C2-287D-B249-BE97-FDA8107E2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337E5A-5C1C-4C49-B10F-16E155CD73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6EF29C-000E-D546-93A8-2437F6A72A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0D77F2-32DF-5D4D-93D0-BFE49FAB0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33140-BF49-E446-B8D8-8E04A2580412}" type="datetimeFigureOut">
              <a:rPr lang="en-US" smtClean="0"/>
              <a:t>4/12/21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99811D-D919-9F4A-9578-44F5AFCD6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1862F8-8BF5-514E-A722-5892DB7B1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EE077-75C8-C246-AAB5-20D4C2B66A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251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29A589-9810-FC4F-A5EF-250D1AC5C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CABB6D-2CF1-004C-BE57-303E786A01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4C79CD-A2CF-7044-938E-77CC0FF28E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533140-BF49-E446-B8D8-8E04A2580412}" type="datetimeFigureOut">
              <a:rPr lang="en-US" smtClean="0"/>
              <a:t>4/12/21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88F9F9-7926-C14E-94BB-635976FD35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D6BB67-E952-404A-8F06-485C0E8F5E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3EE077-75C8-C246-AAB5-20D4C2B66A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376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scitools.org.uk/cartopy/docs/latest/matplotlib/feature_interface.html" TargetMode="External"/><Relationship Id="rId2" Type="http://schemas.openxmlformats.org/officeDocument/2006/relationships/hyperlink" Target="https://www.naturalearthdata.com/downloads/10m-cultural-vectors/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scitools.org.uk/cartopy/docs/latest/tutorials/understanding_transform.html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scitools.org.uk/cartopy/docs/v0.13/matplotlib/geoaxes.html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naconda.com/products/individual#linux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alearthdata.com/downloads/" TargetMode="External"/><Relationship Id="rId2" Type="http://schemas.openxmlformats.org/officeDocument/2006/relationships/hyperlink" Target="https://scitools.org.uk/cartopy/docs/latest/matplotlib/feature_interface.html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hyperlink" Target="https://scitools.org.uk/cartopy/docs/v0.13/matplotlib/geoaxes.html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scitools.org.uk/cartopy/docs/latest/tutorials/understanding_transform.html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scitools.org.uk/cartopy/docs/latest/crs/projections.html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scitools.org.uk/cartopy/docs/latest/crs/projections.html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scitools.org.uk/cartopy/docs/latest/crs/projections.html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scitools.org.uk/cartopy/docs/latest/crs/projections.html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5BB6DE-6A6B-3F49-B278-36AE9377B66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4000"/>
          </a:blip>
          <a:stretch>
            <a:fillRect/>
          </a:stretch>
        </p:blipFill>
        <p:spPr>
          <a:xfrm>
            <a:off x="186365" y="441789"/>
            <a:ext cx="11660830" cy="590764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D6D2BD-A075-7D40-A9C7-9ECFDC8508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Helvetica" pitchFamily="2" charset="0"/>
              </a:rPr>
              <a:t>Python </a:t>
            </a:r>
            <a:r>
              <a:rPr lang="en-US" dirty="0" err="1">
                <a:latin typeface="Helvetica" pitchFamily="2" charset="0"/>
              </a:rPr>
              <a:t>Cartopy</a:t>
            </a:r>
            <a:r>
              <a:rPr lang="en-US" dirty="0">
                <a:latin typeface="Helvetica" pitchFamily="2" charset="0"/>
              </a:rPr>
              <a:t> Tutorial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F0BAC3-EB29-F94F-8743-1923EA6B8C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latin typeface="Helvetica" pitchFamily="2" charset="0"/>
              </a:rPr>
              <a:t>Most people say: Car-toe-pie --- Alex Eddy says: Car-toe-pee</a:t>
            </a:r>
          </a:p>
          <a:p>
            <a:endParaRPr lang="en-US" dirty="0">
              <a:latin typeface="Helvetica" pitchFamily="2" charset="0"/>
            </a:endParaRPr>
          </a:p>
          <a:p>
            <a:r>
              <a:rPr lang="en-US" dirty="0">
                <a:latin typeface="Helvetica" pitchFamily="2" charset="0"/>
              </a:rPr>
              <a:t>You decide!</a:t>
            </a:r>
          </a:p>
        </p:txBody>
      </p:sp>
    </p:spTree>
    <p:extLst>
      <p:ext uri="{BB962C8B-B14F-4D97-AF65-F5344CB8AC3E}">
        <p14:creationId xmlns:p14="http://schemas.microsoft.com/office/powerpoint/2010/main" val="5442668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16D3193-BA1E-7F41-B8EF-F143082757AA}"/>
              </a:ext>
            </a:extLst>
          </p:cNvPr>
          <p:cNvSpPr/>
          <p:nvPr/>
        </p:nvSpPr>
        <p:spPr>
          <a:xfrm>
            <a:off x="255141" y="92467"/>
            <a:ext cx="11681717" cy="98632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Helvetica" pitchFamily="2" charset="0"/>
              </a:rPr>
              <a:t>Projection = Mercator; Scale = 50m; Roads = 10m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6A26FE-0628-D545-813C-86B00FC4C896}"/>
              </a:ext>
            </a:extLst>
          </p:cNvPr>
          <p:cNvSpPr txBox="1"/>
          <p:nvPr/>
        </p:nvSpPr>
        <p:spPr>
          <a:xfrm>
            <a:off x="7315408" y="1588285"/>
            <a:ext cx="427127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If you want to add a Natural Earth shapefile feature you will have to look up what you want at this website. Here is the example of main highways: </a:t>
            </a:r>
            <a:r>
              <a:rPr lang="en-US" sz="1600" dirty="0">
                <a:latin typeface="Helvetica" pitchFamily="2" charset="0"/>
                <a:hlinkClick r:id="rId2"/>
              </a:rPr>
              <a:t>https://www.naturalearthdata.com/downloads/10m-cultural-vectors/</a:t>
            </a:r>
            <a:r>
              <a:rPr lang="en-US" sz="1600" dirty="0">
                <a:latin typeface="Helvetica" pitchFamily="2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You may have to play with these a bit. For example: If </a:t>
            </a:r>
            <a:r>
              <a:rPr lang="en-US" sz="1600" dirty="0" err="1">
                <a:latin typeface="Helvetica" pitchFamily="2" charset="0"/>
              </a:rPr>
              <a:t>facecolor</a:t>
            </a:r>
            <a:r>
              <a:rPr lang="en-US" sz="1600" dirty="0">
                <a:latin typeface="Helvetica" pitchFamily="2" charset="0"/>
              </a:rPr>
              <a:t> is not “none”… then you get road blobs instead roads. The </a:t>
            </a:r>
            <a:r>
              <a:rPr lang="en-US" sz="1600" dirty="0" err="1">
                <a:latin typeface="Helvetica" pitchFamily="2" charset="0"/>
              </a:rPr>
              <a:t>kwargs</a:t>
            </a:r>
            <a:r>
              <a:rPr lang="en-US" sz="1600" dirty="0">
                <a:latin typeface="Helvetica" pitchFamily="2" charset="0"/>
              </a:rPr>
              <a:t> are from Matplotlib. You can find the syntax here for the </a:t>
            </a:r>
            <a:r>
              <a:rPr lang="en-US" sz="1600" dirty="0" err="1">
                <a:latin typeface="Helvetica" pitchFamily="2" charset="0"/>
              </a:rPr>
              <a:t>cartopy</a:t>
            </a:r>
            <a:r>
              <a:rPr lang="en-US" sz="1600" dirty="0">
                <a:latin typeface="Helvetica" pitchFamily="2" charset="0"/>
              </a:rPr>
              <a:t> side: </a:t>
            </a:r>
            <a:r>
              <a:rPr lang="en-US" sz="1600" dirty="0">
                <a:latin typeface="Helvetica" pitchFamily="2" charset="0"/>
                <a:hlinkClick r:id="rId3"/>
              </a:rPr>
              <a:t>https://scitools.org.uk/cartopy/docs/latest/matplotlib/feature_interface.html</a:t>
            </a:r>
            <a:r>
              <a:rPr lang="en-US" sz="1600" dirty="0">
                <a:latin typeface="Helvetica" pitchFamily="2" charset="0"/>
              </a:rPr>
              <a:t> 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1DFF6E4-72AC-5941-BD6C-57B96E4A4E7B}"/>
              </a:ext>
            </a:extLst>
          </p:cNvPr>
          <p:cNvSpPr/>
          <p:nvPr/>
        </p:nvSpPr>
        <p:spPr>
          <a:xfrm>
            <a:off x="6965231" y="1212351"/>
            <a:ext cx="4971627" cy="4294597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975310-5968-F34C-8277-664DA1B2DAF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55143" y="1588285"/>
            <a:ext cx="6592665" cy="38411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3AC43E-73C9-134E-8FEA-BCF4DA8A5F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141" y="5704728"/>
            <a:ext cx="10854855" cy="777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0163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16D3193-BA1E-7F41-B8EF-F143082757AA}"/>
              </a:ext>
            </a:extLst>
          </p:cNvPr>
          <p:cNvSpPr/>
          <p:nvPr/>
        </p:nvSpPr>
        <p:spPr>
          <a:xfrm>
            <a:off x="255141" y="92467"/>
            <a:ext cx="11681717" cy="98632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Helvetica" pitchFamily="2" charset="0"/>
              </a:rPr>
              <a:t>Plotting Data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6A26FE-0628-D545-813C-86B00FC4C896}"/>
              </a:ext>
            </a:extLst>
          </p:cNvPr>
          <p:cNvSpPr txBox="1"/>
          <p:nvPr/>
        </p:nvSpPr>
        <p:spPr>
          <a:xfrm>
            <a:off x="7315408" y="1588285"/>
            <a:ext cx="427127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Take the axis that you defined with the projection and use Matplotlib to overlay your data.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As mentioned earlier, </a:t>
            </a:r>
            <a:r>
              <a:rPr lang="en-US" sz="1600" b="1" u="sng" dirty="0">
                <a:latin typeface="Helvetica" pitchFamily="2" charset="0"/>
              </a:rPr>
              <a:t>You must transform the data to plot.</a:t>
            </a:r>
            <a:r>
              <a:rPr lang="en-US" sz="1600" dirty="0">
                <a:latin typeface="Helvetica" pitchFamily="2" charset="0"/>
              </a:rPr>
              <a:t> You should use </a:t>
            </a:r>
            <a:r>
              <a:rPr lang="en-US" sz="1600" dirty="0" err="1">
                <a:latin typeface="Helvetica" pitchFamily="2" charset="0"/>
              </a:rPr>
              <a:t>PlateCarree</a:t>
            </a:r>
            <a:r>
              <a:rPr lang="en-US" sz="1600" dirty="0">
                <a:latin typeface="Helvetica" pitchFamily="2" charset="0"/>
              </a:rPr>
              <a:t> to transform the data because this assumes the data is in Lat/Lon grids. This will explain more: </a:t>
            </a:r>
            <a:r>
              <a:rPr lang="en-US" sz="1600" dirty="0">
                <a:latin typeface="Helvetica" pitchFamily="2" charset="0"/>
                <a:hlinkClick r:id="rId2"/>
              </a:rPr>
              <a:t>https://scitools.org.uk/cartopy/docs/latest/tutorials/understanding_transform.html</a:t>
            </a:r>
            <a:r>
              <a:rPr lang="en-US" sz="1600" dirty="0">
                <a:latin typeface="Helvetica" pitchFamily="2" charset="0"/>
              </a:rPr>
              <a:t> 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1DFF6E4-72AC-5941-BD6C-57B96E4A4E7B}"/>
              </a:ext>
            </a:extLst>
          </p:cNvPr>
          <p:cNvSpPr/>
          <p:nvPr/>
        </p:nvSpPr>
        <p:spPr>
          <a:xfrm>
            <a:off x="6965231" y="1212351"/>
            <a:ext cx="4971627" cy="4294597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975310-5968-F34C-8277-664DA1B2DAF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34145" y="1225461"/>
            <a:ext cx="6559166" cy="44278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2DD031-77C0-5643-95B3-5FF31F570C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733352"/>
            <a:ext cx="12191999" cy="1032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7893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F00ACF-0224-8947-80A4-9C374DE796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773" y="0"/>
            <a:ext cx="112384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9622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16D3193-BA1E-7F41-B8EF-F143082757AA}"/>
              </a:ext>
            </a:extLst>
          </p:cNvPr>
          <p:cNvSpPr/>
          <p:nvPr/>
        </p:nvSpPr>
        <p:spPr>
          <a:xfrm>
            <a:off x="255141" y="92467"/>
            <a:ext cx="11681717" cy="98632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Helvetica" pitchFamily="2" charset="0"/>
              </a:rPr>
              <a:t>Plotting Data in Subplots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87E054-42D4-2445-9C2B-CC54ECEC5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449" y="1171396"/>
            <a:ext cx="11341100" cy="41402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71F3B47-E9F5-EE43-BDAD-B2C5A5C2193A}"/>
              </a:ext>
            </a:extLst>
          </p:cNvPr>
          <p:cNvSpPr txBox="1"/>
          <p:nvPr/>
        </p:nvSpPr>
        <p:spPr>
          <a:xfrm>
            <a:off x="215899" y="5512085"/>
            <a:ext cx="11760200" cy="11079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  <a:sym typeface="Wingdings" pitchFamily="2" charset="2"/>
              </a:rPr>
              <a:t>To setup the subplots, you follow the same logic. Just declare the same Mercator projection for every subplot axis. This is done using the ”</a:t>
            </a:r>
            <a:r>
              <a:rPr lang="en-US" sz="1600" dirty="0" err="1">
                <a:latin typeface="Helvetica" pitchFamily="2" charset="0"/>
                <a:sym typeface="Wingdings" pitchFamily="2" charset="2"/>
              </a:rPr>
              <a:t>subplot_kw</a:t>
            </a:r>
            <a:r>
              <a:rPr lang="en-US" sz="1600" dirty="0">
                <a:latin typeface="Helvetica" pitchFamily="2" charset="0"/>
                <a:sym typeface="Wingdings" pitchFamily="2" charset="2"/>
              </a:rPr>
              <a:t>={‘projection’: </a:t>
            </a:r>
            <a:r>
              <a:rPr lang="en-US" sz="1600" dirty="0" err="1">
                <a:latin typeface="Helvetica" pitchFamily="2" charset="0"/>
                <a:sym typeface="Wingdings" pitchFamily="2" charset="2"/>
              </a:rPr>
              <a:t>crs</a:t>
            </a:r>
            <a:r>
              <a:rPr lang="en-US" sz="1600" dirty="0">
                <a:latin typeface="Helvetica" pitchFamily="2" charset="0"/>
                <a:sym typeface="Wingdings" pitchFamily="2" charset="2"/>
              </a:rPr>
              <a:t>}” argument to pass the projection to each subplot axis. To plot data you would just preface </a:t>
            </a:r>
            <a:r>
              <a:rPr lang="en-US" sz="1600" dirty="0" err="1">
                <a:latin typeface="Helvetica" pitchFamily="2" charset="0"/>
                <a:sym typeface="Wingdings" pitchFamily="2" charset="2"/>
              </a:rPr>
              <a:t>contourf</a:t>
            </a:r>
            <a:r>
              <a:rPr lang="en-US" sz="1600" dirty="0">
                <a:latin typeface="Helvetica" pitchFamily="2" charset="0"/>
                <a:sym typeface="Wingdings" pitchFamily="2" charset="2"/>
              </a:rPr>
              <a:t> or contour with ”ax1.contour” to specify which subplot you are drawing on.</a:t>
            </a:r>
          </a:p>
          <a:p>
            <a:endParaRPr lang="en-US" dirty="0">
              <a:latin typeface="Helvetica" pitchFamily="2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182564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16D3193-BA1E-7F41-B8EF-F143082757AA}"/>
              </a:ext>
            </a:extLst>
          </p:cNvPr>
          <p:cNvSpPr/>
          <p:nvPr/>
        </p:nvSpPr>
        <p:spPr>
          <a:xfrm>
            <a:off x="255141" y="92467"/>
            <a:ext cx="11681717" cy="98632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Helvetica" pitchFamily="2" charset="0"/>
              </a:rPr>
              <a:t>Plotting Shapefiles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6A26FE-0628-D545-813C-86B00FC4C896}"/>
              </a:ext>
            </a:extLst>
          </p:cNvPr>
          <p:cNvSpPr txBox="1"/>
          <p:nvPr/>
        </p:nvSpPr>
        <p:spPr>
          <a:xfrm>
            <a:off x="7315408" y="1588285"/>
            <a:ext cx="42712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If you want to add a shapefile you can use </a:t>
            </a:r>
            <a:r>
              <a:rPr lang="en-US" sz="1600" dirty="0" err="1">
                <a:latin typeface="Helvetica" pitchFamily="2" charset="0"/>
              </a:rPr>
              <a:t>GeoPandas</a:t>
            </a:r>
            <a:r>
              <a:rPr lang="en-US" sz="1600" dirty="0">
                <a:latin typeface="Helvetica" pitchFamily="2" charset="0"/>
              </a:rPr>
              <a:t> to open/process the files. They are easily plotted with </a:t>
            </a:r>
            <a:r>
              <a:rPr lang="en-US" sz="1600" dirty="0" err="1">
                <a:latin typeface="Helvetica" pitchFamily="2" charset="0"/>
              </a:rPr>
              <a:t>Cartopy</a:t>
            </a:r>
            <a:r>
              <a:rPr lang="en-US" sz="1600" dirty="0">
                <a:latin typeface="Helvetica" pitchFamily="2" charset="0"/>
              </a:rPr>
              <a:t> using the “</a:t>
            </a:r>
            <a:r>
              <a:rPr lang="en-US" sz="1600" dirty="0" err="1">
                <a:latin typeface="Helvetica" pitchFamily="2" charset="0"/>
              </a:rPr>
              <a:t>add_geometries</a:t>
            </a:r>
            <a:r>
              <a:rPr lang="en-US" sz="1600" dirty="0">
                <a:latin typeface="Helvetica" pitchFamily="2" charset="0"/>
              </a:rPr>
              <a:t>” function.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Here is an example of plotting the NWS regions. You can plot CWAs and all sorts of stuff pretty quickly using these 2 libraries (</a:t>
            </a:r>
            <a:r>
              <a:rPr lang="en-US" sz="1600" dirty="0" err="1">
                <a:latin typeface="Helvetica" pitchFamily="2" charset="0"/>
              </a:rPr>
              <a:t>GeoPandas</a:t>
            </a:r>
            <a:r>
              <a:rPr lang="en-US" sz="1600" dirty="0">
                <a:latin typeface="Helvetica" pitchFamily="2" charset="0"/>
              </a:rPr>
              <a:t> &amp; </a:t>
            </a:r>
            <a:r>
              <a:rPr lang="en-US" sz="1600" dirty="0" err="1">
                <a:latin typeface="Helvetica" pitchFamily="2" charset="0"/>
              </a:rPr>
              <a:t>Cartopy</a:t>
            </a:r>
            <a:r>
              <a:rPr lang="en-US" sz="1600" dirty="0">
                <a:latin typeface="Helvetica" pitchFamily="2" charset="0"/>
              </a:rPr>
              <a:t>).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1DFF6E4-72AC-5941-BD6C-57B96E4A4E7B}"/>
              </a:ext>
            </a:extLst>
          </p:cNvPr>
          <p:cNvSpPr/>
          <p:nvPr/>
        </p:nvSpPr>
        <p:spPr>
          <a:xfrm>
            <a:off x="6965231" y="1212351"/>
            <a:ext cx="4971627" cy="4294597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F8BD81-D02B-244D-910B-BC70C071B3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141" y="1708992"/>
            <a:ext cx="6624662" cy="34187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8997F6-0EB4-0043-8801-504148BD2F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57920"/>
            <a:ext cx="12192000" cy="671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0054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16D3193-BA1E-7F41-B8EF-F143082757AA}"/>
              </a:ext>
            </a:extLst>
          </p:cNvPr>
          <p:cNvSpPr/>
          <p:nvPr/>
        </p:nvSpPr>
        <p:spPr>
          <a:xfrm>
            <a:off x="255141" y="92467"/>
            <a:ext cx="11681717" cy="98632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Helvetica" pitchFamily="2" charset="0"/>
              </a:rPr>
              <a:t>Plotting Fancy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6A26FE-0628-D545-813C-86B00FC4C896}"/>
              </a:ext>
            </a:extLst>
          </p:cNvPr>
          <p:cNvSpPr txBox="1"/>
          <p:nvPr/>
        </p:nvSpPr>
        <p:spPr>
          <a:xfrm>
            <a:off x="7757197" y="1614502"/>
            <a:ext cx="427127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If you need a really pretty map, </a:t>
            </a:r>
            <a:r>
              <a:rPr lang="en-US" sz="1600" dirty="0" err="1">
                <a:latin typeface="Helvetica" pitchFamily="2" charset="0"/>
              </a:rPr>
              <a:t>Cartopy</a:t>
            </a:r>
            <a:r>
              <a:rPr lang="en-US" sz="1600" dirty="0">
                <a:latin typeface="Helvetica" pitchFamily="2" charset="0"/>
              </a:rPr>
              <a:t> has the built-in functionality to pull imagery from online sources for your map. This is VERY computationally expensive but does make for a nice image. You can find the </a:t>
            </a:r>
            <a:r>
              <a:rPr lang="en-US" sz="1600" dirty="0" err="1">
                <a:latin typeface="Helvetica" pitchFamily="2" charset="0"/>
              </a:rPr>
              <a:t>Cartopy</a:t>
            </a:r>
            <a:r>
              <a:rPr lang="en-US" sz="1600" dirty="0">
                <a:latin typeface="Helvetica" pitchFamily="2" charset="0"/>
              </a:rPr>
              <a:t> documentation on this here: </a:t>
            </a:r>
            <a:r>
              <a:rPr lang="en-US" sz="1600" dirty="0">
                <a:latin typeface="Helvetica" pitchFamily="2" charset="0"/>
                <a:hlinkClick r:id="rId2"/>
              </a:rPr>
              <a:t>https://scitools.org.uk/cartopy/docs/v0.13/matplotlib/geoaxes.html</a:t>
            </a:r>
            <a:r>
              <a:rPr lang="en-US" sz="1600" dirty="0">
                <a:latin typeface="Helvetica" pitchFamily="2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The code to add this map layer is just one line (below). </a:t>
            </a:r>
            <a:r>
              <a:rPr lang="en-US" sz="1100" dirty="0">
                <a:latin typeface="Helvetica" pitchFamily="2" charset="0"/>
              </a:rPr>
              <a:t>**requires </a:t>
            </a:r>
            <a:r>
              <a:rPr lang="en-US" sz="1100" dirty="0" err="1">
                <a:latin typeface="Helvetica" pitchFamily="2" charset="0"/>
              </a:rPr>
              <a:t>owslib</a:t>
            </a:r>
            <a:r>
              <a:rPr lang="en-US" sz="1100" dirty="0">
                <a:latin typeface="Helvetica" pitchFamily="2" charset="0"/>
              </a:rPr>
              <a:t> package installation</a:t>
            </a:r>
            <a:endParaRPr lang="en-US" sz="1600" dirty="0">
              <a:latin typeface="Helvetica" pitchFamily="2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1DFF6E4-72AC-5941-BD6C-57B96E4A4E7B}"/>
              </a:ext>
            </a:extLst>
          </p:cNvPr>
          <p:cNvSpPr/>
          <p:nvPr/>
        </p:nvSpPr>
        <p:spPr>
          <a:xfrm>
            <a:off x="7665585" y="1212351"/>
            <a:ext cx="4271273" cy="4294597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0E44CC-6BD7-C340-A806-93798CABD4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042663"/>
            <a:ext cx="12192000" cy="4310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8A7ADD-17DF-EC4E-855C-8F3AE7C76C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3" y="1214919"/>
            <a:ext cx="7600257" cy="4428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681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16D3193-BA1E-7F41-B8EF-F143082757AA}"/>
              </a:ext>
            </a:extLst>
          </p:cNvPr>
          <p:cNvSpPr/>
          <p:nvPr/>
        </p:nvSpPr>
        <p:spPr>
          <a:xfrm>
            <a:off x="255141" y="92467"/>
            <a:ext cx="11681717" cy="98632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Helvetica" pitchFamily="2" charset="0"/>
              </a:rPr>
              <a:t>Plotting Data Errors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1F3B47-E9F5-EE43-BDAD-B2C5A5C2193A}"/>
              </a:ext>
            </a:extLst>
          </p:cNvPr>
          <p:cNvSpPr txBox="1"/>
          <p:nvPr/>
        </p:nvSpPr>
        <p:spPr>
          <a:xfrm>
            <a:off x="255141" y="1238035"/>
            <a:ext cx="11760200" cy="341632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u="sng" dirty="0" err="1">
                <a:latin typeface="Helvetica" pitchFamily="2" charset="0"/>
              </a:rPr>
              <a:t>TopologyException</a:t>
            </a:r>
            <a:r>
              <a:rPr lang="en-US" b="1" u="sng" dirty="0">
                <a:latin typeface="Helvetica" pitchFamily="2" charset="0"/>
              </a:rPr>
              <a:t>: side location conflict at -86.201911926269531 23.914173126220703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</a:rPr>
              <a:t>This means that your data has some unique shape that caused </a:t>
            </a:r>
            <a:r>
              <a:rPr lang="en-US" dirty="0" err="1">
                <a:latin typeface="Helvetica" pitchFamily="2" charset="0"/>
              </a:rPr>
              <a:t>contourf</a:t>
            </a:r>
            <a:r>
              <a:rPr lang="en-US" dirty="0">
                <a:latin typeface="Helvetica" pitchFamily="2" charset="0"/>
              </a:rPr>
              <a:t>/shapely/</a:t>
            </a:r>
            <a:r>
              <a:rPr lang="en-US" dirty="0" err="1">
                <a:latin typeface="Helvetica" pitchFamily="2" charset="0"/>
              </a:rPr>
              <a:t>cartopy</a:t>
            </a:r>
            <a:r>
              <a:rPr lang="en-US" dirty="0">
                <a:latin typeface="Helvetica" pitchFamily="2" charset="0"/>
              </a:rPr>
              <a:t> to have a problem. This is a specific error attached to a geometric shape in your data.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</a:rPr>
              <a:t>Workarounds I’ve discovered: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</a:rPr>
              <a:t>Change Projection (Probably to </a:t>
            </a:r>
            <a:r>
              <a:rPr lang="en-US" dirty="0" err="1">
                <a:latin typeface="Helvetica" pitchFamily="2" charset="0"/>
              </a:rPr>
              <a:t>PlateCarree</a:t>
            </a:r>
            <a:r>
              <a:rPr lang="en-US" dirty="0">
                <a:latin typeface="Helvetica" pitchFamily="2" charset="0"/>
              </a:rPr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</a:rPr>
              <a:t>Use </a:t>
            </a:r>
            <a:r>
              <a:rPr lang="en-US" dirty="0" err="1">
                <a:latin typeface="Helvetica" pitchFamily="2" charset="0"/>
              </a:rPr>
              <a:t>Pcolormesh</a:t>
            </a:r>
            <a:r>
              <a:rPr lang="en-US" dirty="0">
                <a:latin typeface="Helvetica" pitchFamily="2" charset="0"/>
              </a:rPr>
              <a:t> instead of </a:t>
            </a:r>
            <a:r>
              <a:rPr lang="en-US" dirty="0" err="1">
                <a:latin typeface="Helvetica" pitchFamily="2" charset="0"/>
              </a:rPr>
              <a:t>contourf</a:t>
            </a:r>
            <a:endParaRPr lang="en-US" dirty="0">
              <a:latin typeface="Helvetica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</a:rPr>
              <a:t>Include a try/except statement to avoid the code crashing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</a:rPr>
              <a:t>Try: </a:t>
            </a:r>
            <a:r>
              <a:rPr lang="en-US" dirty="0" err="1">
                <a:latin typeface="Helvetica" pitchFamily="2" charset="0"/>
              </a:rPr>
              <a:t>contourf</a:t>
            </a:r>
            <a:r>
              <a:rPr lang="en-US" dirty="0">
                <a:latin typeface="Helvetica" pitchFamily="2" charset="0"/>
              </a:rPr>
              <a:t>() Except: </a:t>
            </a:r>
            <a:r>
              <a:rPr lang="en-US" dirty="0" err="1">
                <a:latin typeface="Helvetica" pitchFamily="2" charset="0"/>
              </a:rPr>
              <a:t>pcolormesh</a:t>
            </a:r>
            <a:r>
              <a:rPr lang="en-US" dirty="0">
                <a:latin typeface="Helvetica" pitchFamily="2" charset="0"/>
              </a:rPr>
              <a:t>()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</a:rPr>
              <a:t>If anyone figures out how to remedy this issue I’m all ears!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1363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16D3193-BA1E-7F41-B8EF-F143082757AA}"/>
              </a:ext>
            </a:extLst>
          </p:cNvPr>
          <p:cNvSpPr/>
          <p:nvPr/>
        </p:nvSpPr>
        <p:spPr>
          <a:xfrm>
            <a:off x="255141" y="92467"/>
            <a:ext cx="11681717" cy="98632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Helvetica" pitchFamily="2" charset="0"/>
              </a:rPr>
              <a:t>Resources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1F3B47-E9F5-EE43-BDAD-B2C5A5C2193A}"/>
              </a:ext>
            </a:extLst>
          </p:cNvPr>
          <p:cNvSpPr txBox="1"/>
          <p:nvPr/>
        </p:nvSpPr>
        <p:spPr>
          <a:xfrm>
            <a:off x="255141" y="1238035"/>
            <a:ext cx="11760200" cy="341632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</a:rPr>
              <a:t>To generate the maps seen in this presentation (minus the shapefile image), see the following script: </a:t>
            </a:r>
            <a:r>
              <a:rPr lang="en-US" b="1" dirty="0">
                <a:latin typeface="Helvetica" pitchFamily="2" charset="0"/>
              </a:rPr>
              <a:t>/raid/TAT/</a:t>
            </a:r>
            <a:r>
              <a:rPr lang="en-US" b="1" dirty="0" err="1">
                <a:latin typeface="Helvetica" pitchFamily="2" charset="0"/>
              </a:rPr>
              <a:t>Daniel_Tripp</a:t>
            </a:r>
            <a:r>
              <a:rPr lang="en-US" b="1" dirty="0">
                <a:latin typeface="Helvetica" pitchFamily="2" charset="0"/>
              </a:rPr>
              <a:t>/scratch/</a:t>
            </a:r>
            <a:r>
              <a:rPr lang="en-US" b="1" dirty="0" err="1">
                <a:latin typeface="Helvetica" pitchFamily="2" charset="0"/>
              </a:rPr>
              <a:t>cartopy_tutorial.py</a:t>
            </a:r>
            <a:endParaRPr lang="en-US" b="1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</a:rPr>
              <a:t>To download raw HRRR data: </a:t>
            </a:r>
            <a:r>
              <a:rPr lang="en-US" b="1" dirty="0">
                <a:latin typeface="Helvetica" pitchFamily="2" charset="0"/>
              </a:rPr>
              <a:t>/raid/TAT/</a:t>
            </a:r>
            <a:r>
              <a:rPr lang="en-US" b="1" dirty="0" err="1">
                <a:latin typeface="Helvetica" pitchFamily="2" charset="0"/>
              </a:rPr>
              <a:t>Daniel_Tripp</a:t>
            </a:r>
            <a:r>
              <a:rPr lang="en-US" b="1" dirty="0">
                <a:latin typeface="Helvetica" pitchFamily="2" charset="0"/>
              </a:rPr>
              <a:t>/scratch/</a:t>
            </a:r>
            <a:r>
              <a:rPr lang="en-US" b="1" dirty="0" err="1">
                <a:latin typeface="Helvetica" pitchFamily="2" charset="0"/>
              </a:rPr>
              <a:t>hrrr_download_dtobin.py</a:t>
            </a:r>
            <a:endParaRPr lang="en-US" b="1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</a:rPr>
              <a:t>To plot HRRR data (</a:t>
            </a:r>
            <a:r>
              <a:rPr lang="en-US" dirty="0" err="1">
                <a:latin typeface="Helvetica" pitchFamily="2" charset="0"/>
              </a:rPr>
              <a:t>netCDF</a:t>
            </a:r>
            <a:r>
              <a:rPr lang="en-US" dirty="0">
                <a:latin typeface="Helvetica" pitchFamily="2" charset="0"/>
              </a:rPr>
              <a:t>) using </a:t>
            </a:r>
            <a:r>
              <a:rPr lang="en-US" dirty="0" err="1">
                <a:latin typeface="Helvetica" pitchFamily="2" charset="0"/>
              </a:rPr>
              <a:t>Cartopy</a:t>
            </a:r>
            <a:r>
              <a:rPr lang="en-US" dirty="0">
                <a:latin typeface="Helvetica" pitchFamily="2" charset="0"/>
              </a:rPr>
              <a:t> (single plots and subplot example): </a:t>
            </a:r>
            <a:r>
              <a:rPr lang="en-US" b="1" dirty="0">
                <a:latin typeface="Helvetica" pitchFamily="2" charset="0"/>
              </a:rPr>
              <a:t>/raid/TAT/</a:t>
            </a:r>
            <a:r>
              <a:rPr lang="en-US" b="1" dirty="0" err="1">
                <a:latin typeface="Helvetica" pitchFamily="2" charset="0"/>
              </a:rPr>
              <a:t>Daniel_Tripp</a:t>
            </a:r>
            <a:r>
              <a:rPr lang="en-US" b="1" dirty="0">
                <a:latin typeface="Helvetica" pitchFamily="2" charset="0"/>
              </a:rPr>
              <a:t>/scratch/</a:t>
            </a:r>
            <a:r>
              <a:rPr lang="en-US" b="1" dirty="0" err="1">
                <a:latin typeface="Helvetica" pitchFamily="2" charset="0"/>
              </a:rPr>
              <a:t>hrrr_plot_dtobin.py</a:t>
            </a:r>
            <a:endParaRPr lang="en-US" b="1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</a:rPr>
              <a:t>The data and scripts will eventually be purged from this directory when I clean things out.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Helvetica" pitchFamily="2" charset="0"/>
              </a:rPr>
              <a:t>Disclaimer: There likely are better ways of using </a:t>
            </a:r>
            <a:r>
              <a:rPr lang="en-US" b="1" dirty="0" err="1">
                <a:latin typeface="Helvetica" pitchFamily="2" charset="0"/>
              </a:rPr>
              <a:t>Cartopy</a:t>
            </a:r>
            <a:r>
              <a:rPr lang="en-US" b="1" dirty="0">
                <a:latin typeface="Helvetica" pitchFamily="2" charset="0"/>
              </a:rPr>
              <a:t>… </a:t>
            </a:r>
            <a:r>
              <a:rPr lang="en-US" b="1" u="sng" dirty="0">
                <a:latin typeface="Helvetica" pitchFamily="2" charset="0"/>
              </a:rPr>
              <a:t>please share them with me</a:t>
            </a:r>
            <a:r>
              <a:rPr lang="en-US" b="1" dirty="0">
                <a:latin typeface="Helvetica" pitchFamily="2" charset="0"/>
              </a:rPr>
              <a:t> when you figure them out. This will hopefully give you a good start!</a:t>
            </a:r>
          </a:p>
        </p:txBody>
      </p:sp>
    </p:spTree>
    <p:extLst>
      <p:ext uri="{BB962C8B-B14F-4D97-AF65-F5344CB8AC3E}">
        <p14:creationId xmlns:p14="http://schemas.microsoft.com/office/powerpoint/2010/main" val="20297369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16D3193-BA1E-7F41-B8EF-F143082757AA}"/>
              </a:ext>
            </a:extLst>
          </p:cNvPr>
          <p:cNvSpPr/>
          <p:nvPr/>
        </p:nvSpPr>
        <p:spPr>
          <a:xfrm>
            <a:off x="255141" y="92467"/>
            <a:ext cx="11681717" cy="98632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Helvetica" pitchFamily="2" charset="0"/>
              </a:rPr>
              <a:t>Installing </a:t>
            </a:r>
            <a:r>
              <a:rPr lang="en-US" sz="2800" dirty="0" err="1">
                <a:solidFill>
                  <a:schemeClr val="tx1"/>
                </a:solidFill>
                <a:latin typeface="Helvetica" pitchFamily="2" charset="0"/>
              </a:rPr>
              <a:t>Cartopy</a:t>
            </a:r>
            <a:endParaRPr lang="en-US" sz="2800" dirty="0">
              <a:solidFill>
                <a:schemeClr val="tx1"/>
              </a:solidFill>
              <a:latin typeface="Helvetica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A5DA01-000D-DE40-945B-4E3F2F8F52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7755" y="1212351"/>
            <a:ext cx="4038600" cy="2006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07D709-25F9-0044-AB3A-FF17E94A1D08}"/>
              </a:ext>
            </a:extLst>
          </p:cNvPr>
          <p:cNvSpPr txBox="1"/>
          <p:nvPr/>
        </p:nvSpPr>
        <p:spPr>
          <a:xfrm>
            <a:off x="7315408" y="1235964"/>
            <a:ext cx="427127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</a:rPr>
              <a:t>Anaconda is great with version control (</a:t>
            </a:r>
            <a:r>
              <a:rPr lang="en-US" sz="1400" dirty="0">
                <a:latin typeface="Helvetica" pitchFamily="2" charset="0"/>
              </a:rPr>
              <a:t>*</a:t>
            </a:r>
            <a:r>
              <a:rPr lang="en-US" sz="1200" dirty="0">
                <a:latin typeface="Helvetica" pitchFamily="2" charset="0"/>
              </a:rPr>
              <a:t>works best with bash shell</a:t>
            </a:r>
            <a:r>
              <a:rPr lang="en-US" dirty="0">
                <a:latin typeface="Helvetica" pitchFamily="2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</a:rPr>
              <a:t>You can install directly to your home directory at NSSL. (</a:t>
            </a:r>
            <a:r>
              <a:rPr lang="en-US" dirty="0">
                <a:latin typeface="Helvetica" pitchFamily="2" charset="0"/>
                <a:hlinkClick r:id="rId3"/>
              </a:rPr>
              <a:t>https://www.anaconda.com/products/individual#linux</a:t>
            </a:r>
            <a:r>
              <a:rPr lang="en-US" dirty="0">
                <a:latin typeface="Helvetica" pitchFamily="2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</a:rPr>
              <a:t>You can install several “environments” to support your code (e.g. python 2, python 3, </a:t>
            </a:r>
            <a:r>
              <a:rPr lang="en-US" dirty="0" err="1">
                <a:latin typeface="Helvetica" pitchFamily="2" charset="0"/>
              </a:rPr>
              <a:t>basemap</a:t>
            </a:r>
            <a:r>
              <a:rPr lang="en-US" dirty="0">
                <a:latin typeface="Helvetica" pitchFamily="2" charset="0"/>
              </a:rPr>
              <a:t>, </a:t>
            </a:r>
            <a:r>
              <a:rPr lang="en-US" dirty="0" err="1">
                <a:latin typeface="Helvetica" pitchFamily="2" charset="0"/>
              </a:rPr>
              <a:t>cartopy</a:t>
            </a:r>
            <a:r>
              <a:rPr lang="en-US" dirty="0">
                <a:latin typeface="Helvetica" pitchFamily="2" charset="0"/>
              </a:rPr>
              <a:t>, etc.)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</a:rPr>
              <a:t>For </a:t>
            </a:r>
            <a:r>
              <a:rPr lang="en-US" dirty="0" err="1">
                <a:latin typeface="Helvetica" pitchFamily="2" charset="0"/>
              </a:rPr>
              <a:t>Cartopy</a:t>
            </a:r>
            <a:r>
              <a:rPr lang="en-US" dirty="0">
                <a:latin typeface="Helvetica" pitchFamily="2" charset="0"/>
              </a:rPr>
              <a:t>: Create a new Anaconda environment and install using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/>
              <a:t>conda</a:t>
            </a:r>
            <a:r>
              <a:rPr lang="en-US" dirty="0"/>
              <a:t> install -c </a:t>
            </a:r>
            <a:r>
              <a:rPr lang="en-US" dirty="0" err="1"/>
              <a:t>conda</a:t>
            </a:r>
            <a:r>
              <a:rPr lang="en-US" dirty="0"/>
              <a:t>-forge </a:t>
            </a:r>
            <a:r>
              <a:rPr lang="en-US" dirty="0" err="1"/>
              <a:t>cartopy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</a:rPr>
              <a:t>Install </a:t>
            </a:r>
            <a:r>
              <a:rPr lang="en-US" dirty="0" err="1">
                <a:latin typeface="Helvetica" pitchFamily="2" charset="0"/>
              </a:rPr>
              <a:t>Cartopy</a:t>
            </a:r>
            <a:r>
              <a:rPr lang="en-US" dirty="0">
                <a:latin typeface="Helvetica" pitchFamily="2" charset="0"/>
              </a:rPr>
              <a:t> FIRST to avoid conflicts!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</a:rPr>
              <a:t>Always use the “</a:t>
            </a:r>
            <a:r>
              <a:rPr lang="en-US" dirty="0" err="1">
                <a:latin typeface="Helvetica" pitchFamily="2" charset="0"/>
              </a:rPr>
              <a:t>conda</a:t>
            </a:r>
            <a:r>
              <a:rPr lang="en-US" dirty="0">
                <a:latin typeface="Helvetica" pitchFamily="2" charset="0"/>
              </a:rPr>
              <a:t>-forge” channel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75D1C51-3654-3A4C-8B53-E2DD69B9C4C5}"/>
              </a:ext>
            </a:extLst>
          </p:cNvPr>
          <p:cNvSpPr/>
          <p:nvPr/>
        </p:nvSpPr>
        <p:spPr>
          <a:xfrm>
            <a:off x="6965231" y="1212351"/>
            <a:ext cx="4971627" cy="5553182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0F9726-1B6F-7A42-821B-737AEE2CB4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6252" y="4869951"/>
            <a:ext cx="3741606" cy="18955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59C7CF-34F8-BF4D-B810-D0FF7BAB69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3991" y="3218951"/>
            <a:ext cx="4914900" cy="165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33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983F53C-854D-0A48-8FA8-82DDF0A86B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141" y="1235964"/>
            <a:ext cx="11820374" cy="5144288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16D3193-BA1E-7F41-B8EF-F143082757AA}"/>
              </a:ext>
            </a:extLst>
          </p:cNvPr>
          <p:cNvSpPr/>
          <p:nvPr/>
        </p:nvSpPr>
        <p:spPr>
          <a:xfrm>
            <a:off x="255141" y="92467"/>
            <a:ext cx="11681717" cy="98632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Helvetica" pitchFamily="2" charset="0"/>
              </a:rPr>
              <a:t>Setting up a </a:t>
            </a:r>
            <a:r>
              <a:rPr lang="en-US" sz="2800" dirty="0" err="1">
                <a:solidFill>
                  <a:schemeClr val="tx1"/>
                </a:solidFill>
                <a:latin typeface="Helvetica" pitchFamily="2" charset="0"/>
              </a:rPr>
              <a:t>Cartopy</a:t>
            </a:r>
            <a:r>
              <a:rPr lang="en-US" sz="2800" dirty="0">
                <a:solidFill>
                  <a:schemeClr val="tx1"/>
                </a:solidFill>
                <a:latin typeface="Helvetica" pitchFamily="2" charset="0"/>
              </a:rPr>
              <a:t> Map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07D709-25F9-0044-AB3A-FF17E94A1D08}"/>
              </a:ext>
            </a:extLst>
          </p:cNvPr>
          <p:cNvSpPr txBox="1"/>
          <p:nvPr/>
        </p:nvSpPr>
        <p:spPr>
          <a:xfrm>
            <a:off x="5877025" y="1338707"/>
            <a:ext cx="5927981" cy="424731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 pitchFamily="2" charset="0"/>
                <a:sym typeface="Wingdings" pitchFamily="2" charset="2"/>
              </a:rPr>
              <a:t> Import packages</a:t>
            </a:r>
          </a:p>
          <a:p>
            <a:endParaRPr lang="en-US" dirty="0">
              <a:latin typeface="Helvetica" pitchFamily="2" charset="0"/>
              <a:sym typeface="Wingdings" pitchFamily="2" charset="2"/>
            </a:endParaRPr>
          </a:p>
          <a:p>
            <a:endParaRPr lang="en-US" dirty="0">
              <a:latin typeface="Helvetica" pitchFamily="2" charset="0"/>
              <a:sym typeface="Wingdings" pitchFamily="2" charset="2"/>
            </a:endParaRPr>
          </a:p>
          <a:p>
            <a:endParaRPr lang="en-US" dirty="0">
              <a:latin typeface="Helvetica" pitchFamily="2" charset="0"/>
              <a:sym typeface="Wingdings" pitchFamily="2" charset="2"/>
            </a:endParaRPr>
          </a:p>
          <a:p>
            <a:endParaRPr lang="en-US" dirty="0">
              <a:latin typeface="Helvetica" pitchFamily="2" charset="0"/>
              <a:sym typeface="Wingdings" pitchFamily="2" charset="2"/>
            </a:endParaRPr>
          </a:p>
          <a:p>
            <a:endParaRPr lang="en-US" dirty="0">
              <a:latin typeface="Helvetica" pitchFamily="2" charset="0"/>
              <a:sym typeface="Wingdings" pitchFamily="2" charset="2"/>
            </a:endParaRPr>
          </a:p>
          <a:p>
            <a:endParaRPr lang="en-US" dirty="0">
              <a:latin typeface="Helvetica" pitchFamily="2" charset="0"/>
              <a:sym typeface="Wingdings" pitchFamily="2" charset="2"/>
            </a:endParaRPr>
          </a:p>
          <a:p>
            <a:pPr marL="285750" indent="-285750">
              <a:buFont typeface="Wingdings" pitchFamily="2" charset="2"/>
              <a:buChar char="ß"/>
            </a:pPr>
            <a:r>
              <a:rPr lang="en-US" dirty="0">
                <a:latin typeface="Helvetica" pitchFamily="2" charset="0"/>
                <a:sym typeface="Wingdings" pitchFamily="2" charset="2"/>
              </a:rPr>
              <a:t>Declare the domain bounds</a:t>
            </a:r>
          </a:p>
          <a:p>
            <a:pPr marL="285750" indent="-285750">
              <a:buFont typeface="Wingdings" pitchFamily="2" charset="2"/>
              <a:buChar char="ß"/>
            </a:pPr>
            <a:endParaRPr lang="en-US" dirty="0">
              <a:latin typeface="Helvetica" pitchFamily="2" charset="0"/>
              <a:sym typeface="Wingdings" pitchFamily="2" charset="2"/>
            </a:endParaRPr>
          </a:p>
          <a:p>
            <a:pPr marL="285750" indent="-285750">
              <a:buFont typeface="Wingdings" pitchFamily="2" charset="2"/>
              <a:buChar char="ß"/>
            </a:pPr>
            <a:endParaRPr lang="en-US" dirty="0">
              <a:latin typeface="Helvetica" pitchFamily="2" charset="0"/>
              <a:sym typeface="Wingdings" pitchFamily="2" charset="2"/>
            </a:endParaRPr>
          </a:p>
          <a:p>
            <a:pPr marL="285750" indent="-285750">
              <a:buFont typeface="Wingdings" pitchFamily="2" charset="2"/>
              <a:buChar char="ß"/>
            </a:pPr>
            <a:endParaRPr lang="en-US" dirty="0">
              <a:latin typeface="Helvetica" pitchFamily="2" charset="0"/>
              <a:sym typeface="Wingdings" pitchFamily="2" charset="2"/>
            </a:endParaRPr>
          </a:p>
          <a:p>
            <a:pPr marL="285750" indent="-285750">
              <a:buFont typeface="Wingdings" pitchFamily="2" charset="2"/>
              <a:buChar char="ß"/>
            </a:pPr>
            <a:endParaRPr lang="en-US" dirty="0">
              <a:latin typeface="Helvetica" pitchFamily="2" charset="0"/>
              <a:sym typeface="Wingdings" pitchFamily="2" charset="2"/>
            </a:endParaRPr>
          </a:p>
          <a:p>
            <a:pPr marL="285750" indent="-285750">
              <a:buFont typeface="Wingdings" pitchFamily="2" charset="2"/>
              <a:buChar char="ß"/>
            </a:pPr>
            <a:endParaRPr lang="en-US" dirty="0">
              <a:latin typeface="Helvetica" pitchFamily="2" charset="0"/>
              <a:sym typeface="Wingdings" pitchFamily="2" charset="2"/>
            </a:endParaRPr>
          </a:p>
          <a:p>
            <a:pPr marL="285750" indent="-285750">
              <a:buFont typeface="Wingdings" pitchFamily="2" charset="2"/>
              <a:buChar char="ß"/>
            </a:pPr>
            <a:endParaRPr lang="en-US" dirty="0">
              <a:latin typeface="Helvetica" pitchFamily="2" charset="0"/>
              <a:sym typeface="Wingdings" pitchFamily="2" charset="2"/>
            </a:endParaRPr>
          </a:p>
          <a:p>
            <a:pPr marL="285750" indent="-285750">
              <a:buFont typeface="Wingdings" pitchFamily="2" charset="2"/>
              <a:buChar char="ß"/>
            </a:pPr>
            <a:r>
              <a:rPr lang="en-US" dirty="0">
                <a:latin typeface="Helvetica" pitchFamily="2" charset="0"/>
                <a:sym typeface="Wingdings" pitchFamily="2" charset="2"/>
              </a:rPr>
              <a:t>Setup an empty figure and projection</a:t>
            </a:r>
          </a:p>
        </p:txBody>
      </p:sp>
    </p:spTree>
    <p:extLst>
      <p:ext uri="{BB962C8B-B14F-4D97-AF65-F5344CB8AC3E}">
        <p14:creationId xmlns:p14="http://schemas.microsoft.com/office/powerpoint/2010/main" val="9717000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16D3193-BA1E-7F41-B8EF-F143082757AA}"/>
              </a:ext>
            </a:extLst>
          </p:cNvPr>
          <p:cNvSpPr/>
          <p:nvPr/>
        </p:nvSpPr>
        <p:spPr>
          <a:xfrm>
            <a:off x="255141" y="92467"/>
            <a:ext cx="11681717" cy="98632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Helvetica" pitchFamily="2" charset="0"/>
              </a:rPr>
              <a:t>Setting up a </a:t>
            </a:r>
            <a:r>
              <a:rPr lang="en-US" sz="2800" dirty="0" err="1">
                <a:solidFill>
                  <a:schemeClr val="tx1"/>
                </a:solidFill>
                <a:latin typeface="Helvetica" pitchFamily="2" charset="0"/>
              </a:rPr>
              <a:t>Cartopy</a:t>
            </a:r>
            <a:r>
              <a:rPr lang="en-US" sz="2800" dirty="0">
                <a:solidFill>
                  <a:schemeClr val="tx1"/>
                </a:solidFill>
                <a:latin typeface="Helvetica" pitchFamily="2" charset="0"/>
              </a:rPr>
              <a:t> Map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07D709-25F9-0044-AB3A-FF17E94A1D08}"/>
              </a:ext>
            </a:extLst>
          </p:cNvPr>
          <p:cNvSpPr txBox="1"/>
          <p:nvPr/>
        </p:nvSpPr>
        <p:spPr>
          <a:xfrm>
            <a:off x="255141" y="3416157"/>
            <a:ext cx="11760200" cy="307776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latin typeface="Helvetica" pitchFamily="2" charset="0"/>
                <a:sym typeface="Wingdings" pitchFamily="2" charset="2"/>
              </a:rPr>
              <a:t>set_extent</a:t>
            </a:r>
            <a:r>
              <a:rPr lang="en-US" sz="1600" dirty="0">
                <a:latin typeface="Helvetica" pitchFamily="2" charset="0"/>
                <a:sym typeface="Wingdings" pitchFamily="2" charset="2"/>
              </a:rPr>
              <a:t> – declares the boundaries of the map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  <a:sym typeface="Wingdings" pitchFamily="2" charset="2"/>
              </a:rPr>
              <a:t>Map Features: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  <a:sym typeface="Wingdings" pitchFamily="2" charset="2"/>
              </a:rPr>
              <a:t>There are several map features you can add (</a:t>
            </a:r>
            <a:r>
              <a:rPr lang="en-US" sz="1600" dirty="0">
                <a:latin typeface="Helvetica" pitchFamily="2" charset="0"/>
                <a:sym typeface="Wingdings" pitchFamily="2" charset="2"/>
                <a:hlinkClick r:id="rId2"/>
              </a:rPr>
              <a:t>https://scitools.org.uk/cartopy/docs/latest/matplotlib/feature_interface.html</a:t>
            </a:r>
            <a:r>
              <a:rPr lang="en-US" sz="1600" dirty="0">
                <a:latin typeface="Helvetica" pitchFamily="2" charset="0"/>
                <a:sym typeface="Wingdings" pitchFamily="2" charset="2"/>
              </a:rPr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latin typeface="Helvetica" pitchFamily="2" charset="0"/>
                <a:sym typeface="Wingdings" pitchFamily="2" charset="2"/>
              </a:rPr>
              <a:t>Cartopy</a:t>
            </a:r>
            <a:r>
              <a:rPr lang="en-US" sz="1600" dirty="0">
                <a:latin typeface="Helvetica" pitchFamily="2" charset="0"/>
                <a:sym typeface="Wingdings" pitchFamily="2" charset="2"/>
              </a:rPr>
              <a:t> uses shapefiles from </a:t>
            </a:r>
            <a:r>
              <a:rPr lang="en-US" sz="1600" dirty="0">
                <a:latin typeface="Helvetica" pitchFamily="2" charset="0"/>
                <a:sym typeface="Wingdings" pitchFamily="2" charset="2"/>
                <a:hlinkClick r:id="rId3"/>
              </a:rPr>
              <a:t>https://www.naturalearthdata.com/downloads/</a:t>
            </a:r>
            <a:r>
              <a:rPr lang="en-US" sz="1600" dirty="0">
                <a:latin typeface="Helvetica" pitchFamily="2" charset="0"/>
                <a:sym typeface="Wingdings" pitchFamily="2" charset="2"/>
              </a:rPr>
              <a:t> so you can browse this site to see what features you want to use.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  <a:sym typeface="Wingdings" pitchFamily="2" charset="2"/>
              </a:rPr>
              <a:t>If you don’t like these shapefile datasets… there are other datasets that work with </a:t>
            </a:r>
            <a:r>
              <a:rPr lang="en-US" sz="1600" dirty="0" err="1">
                <a:latin typeface="Helvetica" pitchFamily="2" charset="0"/>
                <a:sym typeface="Wingdings" pitchFamily="2" charset="2"/>
              </a:rPr>
              <a:t>Cartopy</a:t>
            </a:r>
            <a:r>
              <a:rPr lang="en-US" sz="1600" dirty="0">
                <a:latin typeface="Helvetica" pitchFamily="2" charset="0"/>
                <a:sym typeface="Wingdings" pitchFamily="2" charset="2"/>
              </a:rPr>
              <a:t> that you can use. I have not explored these options.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  <a:sym typeface="Wingdings" pitchFamily="2" charset="2"/>
              </a:rPr>
              <a:t>The function (</a:t>
            </a:r>
            <a:r>
              <a:rPr lang="en-US" sz="1600" dirty="0" err="1">
                <a:latin typeface="Helvetica" pitchFamily="2" charset="0"/>
                <a:sym typeface="Wingdings" pitchFamily="2" charset="2"/>
              </a:rPr>
              <a:t>set_extent</a:t>
            </a:r>
            <a:r>
              <a:rPr lang="en-US" sz="1600" dirty="0">
                <a:latin typeface="Helvetica" pitchFamily="2" charset="0"/>
                <a:sym typeface="Wingdings" pitchFamily="2" charset="2"/>
              </a:rPr>
              <a:t>, </a:t>
            </a:r>
            <a:r>
              <a:rPr lang="en-US" sz="1600" dirty="0" err="1">
                <a:latin typeface="Helvetica" pitchFamily="2" charset="0"/>
                <a:sym typeface="Wingdings" pitchFamily="2" charset="2"/>
              </a:rPr>
              <a:t>add_feature</a:t>
            </a:r>
            <a:r>
              <a:rPr lang="en-US" sz="1600" dirty="0">
                <a:latin typeface="Helvetica" pitchFamily="2" charset="0"/>
                <a:sym typeface="Wingdings" pitchFamily="2" charset="2"/>
              </a:rPr>
              <a:t>, </a:t>
            </a:r>
            <a:r>
              <a:rPr lang="en-US" sz="1600" dirty="0" err="1">
                <a:latin typeface="Helvetica" pitchFamily="2" charset="0"/>
                <a:sym typeface="Wingdings" pitchFamily="2" charset="2"/>
              </a:rPr>
              <a:t>add_geometries</a:t>
            </a:r>
            <a:r>
              <a:rPr lang="en-US" sz="1600" dirty="0">
                <a:latin typeface="Helvetica" pitchFamily="2" charset="0"/>
                <a:sym typeface="Wingdings" pitchFamily="2" charset="2"/>
              </a:rPr>
              <a:t>, etc.) syntax is here: </a:t>
            </a:r>
            <a:r>
              <a:rPr lang="en-US" sz="1600" dirty="0">
                <a:latin typeface="Helvetica" pitchFamily="2" charset="0"/>
                <a:sym typeface="Wingdings" pitchFamily="2" charset="2"/>
                <a:hlinkClick r:id="rId4"/>
              </a:rPr>
              <a:t>https://scitools.org.uk/cartopy/docs/v0.13/matplotlib/geoaxes.html</a:t>
            </a:r>
            <a:r>
              <a:rPr lang="en-US" sz="1600" dirty="0">
                <a:latin typeface="Helvetica" pitchFamily="2" charset="0"/>
                <a:sym typeface="Wingdings" pitchFamily="2" charset="2"/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u="sng" dirty="0">
                <a:latin typeface="Helvetica" pitchFamily="2" charset="0"/>
                <a:sym typeface="Wingdings" pitchFamily="2" charset="2"/>
              </a:rPr>
              <a:t>Important Note: </a:t>
            </a:r>
            <a:r>
              <a:rPr lang="en-US" sz="1600" b="1" dirty="0">
                <a:latin typeface="Helvetica" pitchFamily="2" charset="0"/>
                <a:sym typeface="Wingdings" pitchFamily="2" charset="2"/>
              </a:rPr>
              <a:t>The first time you run </a:t>
            </a:r>
            <a:r>
              <a:rPr lang="en-US" sz="1600" b="1" dirty="0" err="1">
                <a:latin typeface="Helvetica" pitchFamily="2" charset="0"/>
                <a:sym typeface="Wingdings" pitchFamily="2" charset="2"/>
              </a:rPr>
              <a:t>Cartopy</a:t>
            </a:r>
            <a:r>
              <a:rPr lang="en-US" sz="1600" b="1" dirty="0">
                <a:latin typeface="Helvetica" pitchFamily="2" charset="0"/>
                <a:sym typeface="Wingdings" pitchFamily="2" charset="2"/>
              </a:rPr>
              <a:t>... It downloads these shapefiles on the fly so it runs really slow the first time (download time). The shapefiles are stored locally in Anaconda so later runs won’t take long.</a:t>
            </a:r>
            <a:endParaRPr lang="en-US" sz="1600" b="1" u="sng" dirty="0">
              <a:latin typeface="Helvetica" pitchFamily="2" charset="0"/>
              <a:sym typeface="Wingdings" pitchFamily="2" charset="2"/>
            </a:endParaRPr>
          </a:p>
          <a:p>
            <a:endParaRPr lang="en-US" dirty="0">
              <a:latin typeface="Helvetica" pitchFamily="2" charset="0"/>
              <a:sym typeface="Wingdings" pitchFamily="2" charset="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8FCA17-CCBC-4647-ABE2-56F5B152A1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141" y="1167401"/>
            <a:ext cx="117602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85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16D3193-BA1E-7F41-B8EF-F143082757AA}"/>
              </a:ext>
            </a:extLst>
          </p:cNvPr>
          <p:cNvSpPr/>
          <p:nvPr/>
        </p:nvSpPr>
        <p:spPr>
          <a:xfrm>
            <a:off x="255141" y="92467"/>
            <a:ext cx="11681717" cy="98632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Helvetica" pitchFamily="2" charset="0"/>
              </a:rPr>
              <a:t>Projection = </a:t>
            </a:r>
            <a:r>
              <a:rPr lang="en-US" sz="2800" dirty="0" err="1">
                <a:solidFill>
                  <a:schemeClr val="tx1"/>
                </a:solidFill>
                <a:latin typeface="Helvetica" pitchFamily="2" charset="0"/>
              </a:rPr>
              <a:t>PlateCarree</a:t>
            </a:r>
            <a:endParaRPr lang="en-US" sz="2800" dirty="0">
              <a:solidFill>
                <a:schemeClr val="tx1"/>
              </a:solidFill>
              <a:latin typeface="Helvetica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51CB3E-7EE8-C142-A61C-C55A23891C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55141" y="1934110"/>
            <a:ext cx="6629509" cy="29897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B6A26FE-0628-D545-813C-86B00FC4C896}"/>
              </a:ext>
            </a:extLst>
          </p:cNvPr>
          <p:cNvSpPr txBox="1"/>
          <p:nvPr/>
        </p:nvSpPr>
        <p:spPr>
          <a:xfrm>
            <a:off x="7315408" y="1588285"/>
            <a:ext cx="4271272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This is the default projection in </a:t>
            </a:r>
            <a:r>
              <a:rPr lang="en-US" sz="1600" dirty="0" err="1">
                <a:latin typeface="Helvetica" pitchFamily="2" charset="0"/>
              </a:rPr>
              <a:t>Cartopy</a:t>
            </a:r>
            <a:endParaRPr lang="en-US" sz="1600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Pros: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It plots the fastest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It works great for quick/efficient mapping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If you encounter mapping errors… </a:t>
            </a:r>
            <a:r>
              <a:rPr lang="en-US" sz="1600" b="1" u="sng" dirty="0">
                <a:latin typeface="Helvetica" pitchFamily="2" charset="0"/>
              </a:rPr>
              <a:t>use this projection and the problem will likely be fixed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Cons: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I hate 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u="sng" dirty="0">
                <a:latin typeface="Helvetica" pitchFamily="2" charset="0"/>
              </a:rPr>
              <a:t>IMPORTANT NOTE:</a:t>
            </a:r>
            <a:r>
              <a:rPr lang="en-US" sz="1600" b="1" dirty="0">
                <a:latin typeface="Helvetica" pitchFamily="2" charset="0"/>
              </a:rPr>
              <a:t> You should use this projection when plotting data to transform to </a:t>
            </a:r>
            <a:r>
              <a:rPr lang="en-US" sz="1600" b="1" dirty="0" err="1">
                <a:latin typeface="Helvetica" pitchFamily="2" charset="0"/>
              </a:rPr>
              <a:t>Cartopy</a:t>
            </a:r>
            <a:r>
              <a:rPr lang="en-US" sz="1600" b="1" dirty="0">
                <a:latin typeface="Helvetica" pitchFamily="2" charset="0"/>
              </a:rPr>
              <a:t> coordinates… regardless of your map projection </a:t>
            </a:r>
            <a:r>
              <a:rPr lang="en-US" sz="1600" dirty="0">
                <a:latin typeface="Helvetica" pitchFamily="2" charset="0"/>
                <a:hlinkClick r:id="rId3"/>
              </a:rPr>
              <a:t>https://scitools.org.uk/cartopy/docs/latest/tutorials/understanding_transform.html</a:t>
            </a:r>
            <a:endParaRPr lang="en-US" sz="1600" dirty="0">
              <a:latin typeface="Helvetica" pitchFamily="2" charset="0"/>
            </a:endParaRPr>
          </a:p>
          <a:p>
            <a:r>
              <a:rPr lang="en-US" sz="1600" b="1" dirty="0">
                <a:latin typeface="Helvetica" pitchFamily="2" charset="0"/>
              </a:rPr>
              <a:t> </a:t>
            </a:r>
            <a:endParaRPr lang="en-US" sz="1600" b="1" u="sng" dirty="0">
              <a:latin typeface="Helvetica" pitchFamily="2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1DFF6E4-72AC-5941-BD6C-57B96E4A4E7B}"/>
              </a:ext>
            </a:extLst>
          </p:cNvPr>
          <p:cNvSpPr/>
          <p:nvPr/>
        </p:nvSpPr>
        <p:spPr>
          <a:xfrm>
            <a:off x="6965231" y="1212351"/>
            <a:ext cx="4971627" cy="5553182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033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16D3193-BA1E-7F41-B8EF-F143082757AA}"/>
              </a:ext>
            </a:extLst>
          </p:cNvPr>
          <p:cNvSpPr/>
          <p:nvPr/>
        </p:nvSpPr>
        <p:spPr>
          <a:xfrm>
            <a:off x="255141" y="92467"/>
            <a:ext cx="11681717" cy="98632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Helvetica" pitchFamily="2" charset="0"/>
              </a:rPr>
              <a:t>Projection = Mercator; Scale = 110m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6A26FE-0628-D545-813C-86B00FC4C896}"/>
              </a:ext>
            </a:extLst>
          </p:cNvPr>
          <p:cNvSpPr txBox="1"/>
          <p:nvPr/>
        </p:nvSpPr>
        <p:spPr>
          <a:xfrm>
            <a:off x="7315408" y="1588285"/>
            <a:ext cx="42712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My projection of choice and works well. You can find all of the projections here: </a:t>
            </a:r>
            <a:r>
              <a:rPr lang="en-US" sz="1600" dirty="0">
                <a:latin typeface="Helvetica" pitchFamily="2" charset="0"/>
                <a:hlinkClick r:id="rId2"/>
              </a:rPr>
              <a:t>https://scitools.org.uk/cartopy/docs/latest/crs/projections.html</a:t>
            </a:r>
            <a:endParaRPr lang="en-US" sz="1600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Helvetica" pitchFamily="2" charset="0"/>
            </a:endParaRPr>
          </a:p>
          <a:p>
            <a:r>
              <a:rPr lang="en-US" sz="1600" b="1" dirty="0">
                <a:latin typeface="Helvetica" pitchFamily="2" charset="0"/>
              </a:rPr>
              <a:t> </a:t>
            </a:r>
            <a:endParaRPr lang="en-US" sz="1600" b="1" u="sng" dirty="0">
              <a:latin typeface="Helvetica" pitchFamily="2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1DFF6E4-72AC-5941-BD6C-57B96E4A4E7B}"/>
              </a:ext>
            </a:extLst>
          </p:cNvPr>
          <p:cNvSpPr/>
          <p:nvPr/>
        </p:nvSpPr>
        <p:spPr>
          <a:xfrm>
            <a:off x="6965231" y="1212351"/>
            <a:ext cx="4971627" cy="5553182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975310-5968-F34C-8277-664DA1B2DA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141" y="1588285"/>
            <a:ext cx="6592669" cy="3841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6531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16D3193-BA1E-7F41-B8EF-F143082757AA}"/>
              </a:ext>
            </a:extLst>
          </p:cNvPr>
          <p:cNvSpPr/>
          <p:nvPr/>
        </p:nvSpPr>
        <p:spPr>
          <a:xfrm>
            <a:off x="255141" y="92467"/>
            <a:ext cx="11681717" cy="98632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Helvetica" pitchFamily="2" charset="0"/>
              </a:rPr>
              <a:t>Projection = Mercator; Scale = 50m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6A26FE-0628-D545-813C-86B00FC4C896}"/>
              </a:ext>
            </a:extLst>
          </p:cNvPr>
          <p:cNvSpPr txBox="1"/>
          <p:nvPr/>
        </p:nvSpPr>
        <p:spPr>
          <a:xfrm>
            <a:off x="7315408" y="1588285"/>
            <a:ext cx="4271272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My projection of choice and works well. You can find all of the projections here: </a:t>
            </a:r>
            <a:r>
              <a:rPr lang="en-US" sz="1600" dirty="0">
                <a:latin typeface="Helvetica" pitchFamily="2" charset="0"/>
                <a:hlinkClick r:id="rId2"/>
              </a:rPr>
              <a:t>https://scitools.org.uk/cartopy/docs/latest/crs/projections.html</a:t>
            </a:r>
            <a:endParaRPr lang="en-US" sz="1600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As you increase the scale (e.g. resolution) computation time and file size increases.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I typically use 50m. It doesn’t cost much more and the map looks better. Adds detail in Canada/Great Lakes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Helvetica" pitchFamily="2" charset="0"/>
            </a:endParaRPr>
          </a:p>
          <a:p>
            <a:r>
              <a:rPr lang="en-US" sz="1600" b="1" dirty="0">
                <a:latin typeface="Helvetica" pitchFamily="2" charset="0"/>
              </a:rPr>
              <a:t> </a:t>
            </a:r>
            <a:endParaRPr lang="en-US" sz="1600" b="1" u="sng" dirty="0">
              <a:latin typeface="Helvetica" pitchFamily="2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1DFF6E4-72AC-5941-BD6C-57B96E4A4E7B}"/>
              </a:ext>
            </a:extLst>
          </p:cNvPr>
          <p:cNvSpPr/>
          <p:nvPr/>
        </p:nvSpPr>
        <p:spPr>
          <a:xfrm>
            <a:off x="6965231" y="1212351"/>
            <a:ext cx="4971627" cy="5553182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975310-5968-F34C-8277-664DA1B2DAF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55141" y="1588285"/>
            <a:ext cx="6592669" cy="3841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3569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16D3193-BA1E-7F41-B8EF-F143082757AA}"/>
              </a:ext>
            </a:extLst>
          </p:cNvPr>
          <p:cNvSpPr/>
          <p:nvPr/>
        </p:nvSpPr>
        <p:spPr>
          <a:xfrm>
            <a:off x="255141" y="92467"/>
            <a:ext cx="11681717" cy="98632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Helvetica" pitchFamily="2" charset="0"/>
              </a:rPr>
              <a:t>Projection = Mercator; Scale = 10m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6A26FE-0628-D545-813C-86B00FC4C896}"/>
              </a:ext>
            </a:extLst>
          </p:cNvPr>
          <p:cNvSpPr txBox="1"/>
          <p:nvPr/>
        </p:nvSpPr>
        <p:spPr>
          <a:xfrm>
            <a:off x="7315408" y="1588285"/>
            <a:ext cx="427127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My projection of choice and works well. You can find all of the projections here: </a:t>
            </a:r>
            <a:r>
              <a:rPr lang="en-US" sz="1600" dirty="0">
                <a:latin typeface="Helvetica" pitchFamily="2" charset="0"/>
                <a:hlinkClick r:id="rId2"/>
              </a:rPr>
              <a:t>https://scitools.org.uk/cartopy/docs/latest/crs/projections.html</a:t>
            </a:r>
            <a:endParaRPr lang="en-US" sz="1600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As you increase the scale (e.g. resolution) computation time and file size increases.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I typically use 50m. It doesn’t cost much more and the map looks better. Adds detail in Canada/Great Lakes.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10m increases computational time significantly. You get too many lakes. Adds detail in Mexico.</a:t>
            </a:r>
          </a:p>
          <a:p>
            <a:r>
              <a:rPr lang="en-US" sz="1600" b="1" dirty="0">
                <a:latin typeface="Helvetica" pitchFamily="2" charset="0"/>
              </a:rPr>
              <a:t> </a:t>
            </a:r>
            <a:endParaRPr lang="en-US" sz="1600" b="1" u="sng" dirty="0">
              <a:latin typeface="Helvetica" pitchFamily="2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1DFF6E4-72AC-5941-BD6C-57B96E4A4E7B}"/>
              </a:ext>
            </a:extLst>
          </p:cNvPr>
          <p:cNvSpPr/>
          <p:nvPr/>
        </p:nvSpPr>
        <p:spPr>
          <a:xfrm>
            <a:off x="6965231" y="1212351"/>
            <a:ext cx="4971627" cy="5553182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975310-5968-F34C-8277-664DA1B2DAF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55142" y="1588285"/>
            <a:ext cx="6592667" cy="3841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5941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16D3193-BA1E-7F41-B8EF-F143082757AA}"/>
              </a:ext>
            </a:extLst>
          </p:cNvPr>
          <p:cNvSpPr/>
          <p:nvPr/>
        </p:nvSpPr>
        <p:spPr>
          <a:xfrm>
            <a:off x="255141" y="92467"/>
            <a:ext cx="11681717" cy="98632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Helvetica" pitchFamily="2" charset="0"/>
              </a:rPr>
              <a:t>Projection = Mercator; Scale = 50m; Counties = 20m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6A26FE-0628-D545-813C-86B00FC4C896}"/>
              </a:ext>
            </a:extLst>
          </p:cNvPr>
          <p:cNvSpPr txBox="1"/>
          <p:nvPr/>
        </p:nvSpPr>
        <p:spPr>
          <a:xfrm>
            <a:off x="7315408" y="1588285"/>
            <a:ext cx="4271272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My projection of choice and works well. You can find all of the projections here: </a:t>
            </a:r>
            <a:r>
              <a:rPr lang="en-US" sz="1600" dirty="0">
                <a:latin typeface="Helvetica" pitchFamily="2" charset="0"/>
                <a:hlinkClick r:id="rId2"/>
              </a:rPr>
              <a:t>https://scitools.org.uk/cartopy/docs/latest/crs/projections.html</a:t>
            </a:r>
            <a:endParaRPr lang="en-US" sz="1600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As you increase the scale (e.g. resolution) computation time and file size increases.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I typically use 50m. It doesn’t cost much more and the map looks better. Adds detail in Canada/Great Lakes.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10m increases computational time significantly. You get too many lakes. Adds detail in Mexico.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latin typeface="Helvetica" pitchFamily="2" charset="0"/>
              </a:rPr>
              <a:t>MetPy</a:t>
            </a:r>
            <a:r>
              <a:rPr lang="en-US" sz="1600" dirty="0">
                <a:latin typeface="Helvetica" pitchFamily="2" charset="0"/>
              </a:rPr>
              <a:t> interfaces well to plot counties, but at different resolutions. Increases computational time and file size.</a:t>
            </a:r>
            <a:endParaRPr lang="en-US" sz="1600" b="1" u="sng" dirty="0">
              <a:latin typeface="Helvetica" pitchFamily="2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1DFF6E4-72AC-5941-BD6C-57B96E4A4E7B}"/>
              </a:ext>
            </a:extLst>
          </p:cNvPr>
          <p:cNvSpPr/>
          <p:nvPr/>
        </p:nvSpPr>
        <p:spPr>
          <a:xfrm>
            <a:off x="6965231" y="1212351"/>
            <a:ext cx="4971627" cy="5553182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975310-5968-F34C-8277-664DA1B2DAF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55142" y="1588285"/>
            <a:ext cx="6592667" cy="38411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E24807-F4DC-6B43-9EEF-B342430833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141" y="5755181"/>
            <a:ext cx="6592667" cy="563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5410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3171</TotalTime>
  <Words>1433</Words>
  <Application>Microsoft Macintosh PowerPoint</Application>
  <PresentationFormat>Widescreen</PresentationFormat>
  <Paragraphs>122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Helvetica</vt:lpstr>
      <vt:lpstr>Wingdings</vt:lpstr>
      <vt:lpstr>Office Theme</vt:lpstr>
      <vt:lpstr>Python Cartopy Tutorial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Python Cartopy Tutorial</dc:title>
  <dc:creator>Microsoft Office User</dc:creator>
  <cp:lastModifiedBy>Microsoft Office User</cp:lastModifiedBy>
  <cp:revision>41</cp:revision>
  <dcterms:created xsi:type="dcterms:W3CDTF">2021-04-07T14:45:08Z</dcterms:created>
  <dcterms:modified xsi:type="dcterms:W3CDTF">2021-04-12T16:57:48Z</dcterms:modified>
</cp:coreProperties>
</file>