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70" r:id="rId13"/>
    <p:sldId id="267" r:id="rId14"/>
    <p:sldId id="271" r:id="rId15"/>
    <p:sldId id="268" r:id="rId16"/>
    <p:sldId id="269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6E100"/>
    <a:srgbClr val="F8F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43"/>
    <p:restoredTop sz="96327"/>
  </p:normalViewPr>
  <p:slideViewPr>
    <p:cSldViewPr snapToGrid="0" snapToObjects="1">
      <p:cViewPr varScale="1">
        <p:scale>
          <a:sx n="62" d="100"/>
          <a:sy n="62" d="100"/>
        </p:scale>
        <p:origin x="86" y="5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DEFA9-48E3-514D-9716-9A64BC70B847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A6D5E-41CA-D144-8B0F-05277536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5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8F8AC-596A-0D46-83D5-C2CB1E9A94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25F7B6-08FF-3745-A745-E07EE10A40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0EB9F6-CB5D-364B-AC96-ACBE56938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58AB-2BE0-E54D-8D9C-AEC10B3DC7DD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527A7-AFEC-AE45-A014-0B71DC331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21312-E4D1-C241-8538-BDA4B3885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DE76-7972-9D48-8EB8-EE290F627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61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6E14B-B1C5-CA4D-84D5-D78649D73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8A743D-548C-C348-9DEA-168FECFDF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12536-AC89-0A42-9A70-6C90A69F6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58AB-2BE0-E54D-8D9C-AEC10B3DC7DD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4493D-0A96-C54A-90A9-33504F0D9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63BDE-2250-E34C-B6EB-EDD383FF5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DE76-7972-9D48-8EB8-EE290F627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73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34986E-642B-C54A-BAA7-41DDDD5C9B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E32B91-DFD7-244A-8259-C4FDBB2383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9263C-722A-2A47-8D12-6CA3D0C98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58AB-2BE0-E54D-8D9C-AEC10B3DC7DD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DC672-316F-C448-BC74-8A356DD68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904D5-83CE-7F46-9975-93FE5A012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DE76-7972-9D48-8EB8-EE290F627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4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28C44-19AB-CB4B-B81B-01C355679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40712-0136-444E-824F-7F066BFB6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44994-126B-2846-A8AB-3433D3439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58AB-2BE0-E54D-8D9C-AEC10B3DC7DD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48826-FA92-9E48-ABB2-0B2806748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7D48A-1C03-BF45-9912-B6B18DA52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DE76-7972-9D48-8EB8-EE290F627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68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E8F4A-9EFE-6141-A17F-3E49BBE89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915" y="115368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C1BEFA-4D8E-024A-84F3-20DB0438B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1915" y="403340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94EB5-9E56-294C-A652-15E687380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58AB-2BE0-E54D-8D9C-AEC10B3DC7DD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7B60F-7EF7-8B4D-B68A-6FC960DAC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D2E05-339B-0241-80B3-8007743A3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DE76-7972-9D48-8EB8-EE290F627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276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6DE1A-313A-F94D-B1B6-FC8EDE14B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D1F68-AF80-DB4D-8A8E-8D44EF5A7D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9985" y="1590469"/>
            <a:ext cx="5181600" cy="4289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3A5A76-DA9A-A349-97C8-8BEA6E5D7B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3985" y="1590469"/>
            <a:ext cx="5181600" cy="4289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8A7CE1-442B-8C44-9CCA-E2615D9EB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58AB-2BE0-E54D-8D9C-AEC10B3DC7DD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95FCFE-DD31-5247-96BE-2B1B33FD4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F748DC-92FA-3644-BC4D-C36F424A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DE76-7972-9D48-8EB8-EE290F627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097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E6C48-7EF2-4A46-BD4F-8E7E2A59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015DD-8988-AA40-95CE-C3AED211F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697781-BEA0-5A45-8925-AED5EC2F5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5B7F05-C946-0C44-8432-3EED2D4BB7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0BC7E9-25A2-874E-8350-EA33A3B68C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1D3F99-2C41-AA47-96AD-615F0F6BD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58AB-2BE0-E54D-8D9C-AEC10B3DC7DD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A0E5D9-DA4B-A743-8079-134AA1FE3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E893B4-8BCD-6346-AF53-A5B626C95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DE76-7972-9D48-8EB8-EE290F627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43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6A47E-9286-5E44-A907-DBB7CE874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073BE8-1416-6245-805F-58B43BD38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58AB-2BE0-E54D-8D9C-AEC10B3DC7DD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1AAECF-8751-4849-A7FF-794DD4885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084AC8-E894-044B-8CB0-66F946306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DE76-7972-9D48-8EB8-EE290F627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42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B24516-6D4B-BD4C-AE73-B3222EB6C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58AB-2BE0-E54D-8D9C-AEC10B3DC7DD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99ED28-8820-A44D-8FB1-3DCD8A2FD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8B6A7B-F911-FD41-AE69-9F2004D2B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DE76-7972-9D48-8EB8-EE290F627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183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2A8FE-16F1-3E4C-ADBE-AC4A4207C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422BE-81D7-5F49-B86E-CCE6040F3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2B0B85-4478-5545-8156-F3F7F3909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59FB35-E58D-4148-BD9A-DE144939E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58AB-2BE0-E54D-8D9C-AEC10B3DC7DD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68ADF-382B-714B-A516-788E3DF17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34A2C2-F41E-0D42-BA8E-E0553BF0A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DE76-7972-9D48-8EB8-EE290F627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04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467BF-0438-2147-9673-C267AD278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BADB52-6B07-1C4F-9D55-70AC205744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78C3C7-C6A2-934C-B976-D6D3937DD8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053BF3-7EBA-184C-B035-53F2AA517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58AB-2BE0-E54D-8D9C-AEC10B3DC7DD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3B76E9-5714-9A41-9E9E-09A57CB4B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FC4B9-42E3-194B-A095-1BF9499D4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DE76-7972-9D48-8EB8-EE290F627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87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840834-7254-C142-9870-33829256C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950485-B38B-EA41-90D3-D3010B301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5726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EA1E0-B69E-564D-81CE-6565339DE3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5E358AB-2BE0-E54D-8D9C-AEC10B3DC7DD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8C2EC-B136-CB4B-B6FE-7B657405A8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887" y="6003788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34D9F-B471-2843-B97D-B430574A6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1548" y="6498121"/>
            <a:ext cx="4704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2B69DE76-7972-9D48-8EB8-EE290F627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4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0AB2B-5F31-FF47-BEF7-3BB42C0F82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Impact of Snow-to-Liquid Ratios on Ensemble Snowfall Decision Support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ACC681-14B8-F341-9465-075E49C48D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600" b="1" dirty="0"/>
              <a:t>Andrew A. Rosenow, Daniel D. Tripp, Heather D. Reeves</a:t>
            </a:r>
          </a:p>
          <a:p>
            <a:r>
              <a:rPr lang="en-US" i="1" dirty="0"/>
              <a:t>Cooperative Institute for Severe and High-Impact Weather Research and Operations, The University of Oklahoma, and NOAA/OAR/NSSL, Norman, Oklahoma</a:t>
            </a:r>
          </a:p>
          <a:p>
            <a:r>
              <a:rPr lang="en-US" i="1" dirty="0"/>
              <a:t>Special Symposium on FACETs- Winter Weather</a:t>
            </a:r>
          </a:p>
          <a:p>
            <a:r>
              <a:rPr lang="en-US" i="1" dirty="0"/>
              <a:t>January 11, 2023 – Denver, CO</a:t>
            </a:r>
          </a:p>
        </p:txBody>
      </p:sp>
      <p:pic>
        <p:nvPicPr>
          <p:cNvPr id="4" name="Picture 38">
            <a:extLst>
              <a:ext uri="{FF2B5EF4-FFF2-40B4-BE49-F238E27FC236}">
                <a16:creationId xmlns:a16="http://schemas.microsoft.com/office/drawing/2014/main" id="{508AF9DF-634D-4971-BF2E-FC454EA79D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688" y="5591472"/>
            <a:ext cx="1206903" cy="1206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6">
            <a:extLst>
              <a:ext uri="{FF2B5EF4-FFF2-40B4-BE49-F238E27FC236}">
                <a16:creationId xmlns:a16="http://schemas.microsoft.com/office/drawing/2014/main" id="{905D514D-D26D-4157-AEA3-65BEADC77E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939" y="5655517"/>
            <a:ext cx="1150591" cy="1159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7">
            <a:extLst>
              <a:ext uri="{FF2B5EF4-FFF2-40B4-BE49-F238E27FC236}">
                <a16:creationId xmlns:a16="http://schemas.microsoft.com/office/drawing/2014/main" id="{67BBA73B-BE8F-44CA-B3C3-5A5B543FA1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66" y="5655517"/>
            <a:ext cx="1164116" cy="116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875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84FF0-53AA-4B97-8737-414802461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21" y="65501"/>
            <a:ext cx="11851690" cy="1325563"/>
          </a:xfrm>
        </p:spPr>
        <p:txBody>
          <a:bodyPr/>
          <a:lstStyle/>
          <a:p>
            <a:r>
              <a:rPr lang="en-US" dirty="0"/>
              <a:t>Does adding HRRR snow forecast improve things?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336514-3F99-40ED-AE7A-2179393FDF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2452" y="1162975"/>
            <a:ext cx="7329548" cy="5695025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C41A4B2-A43D-4E2E-94A6-E643C550FAF0}"/>
              </a:ext>
            </a:extLst>
          </p:cNvPr>
          <p:cNvSpPr txBox="1">
            <a:spLocks/>
          </p:cNvSpPr>
          <p:nvPr/>
        </p:nvSpPr>
        <p:spPr>
          <a:xfrm>
            <a:off x="1" y="1435527"/>
            <a:ext cx="4092606" cy="4299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change to the story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HRRR mostly displaced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Kuchera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as both are column-Temperature based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Without a dominant SLR, what happens when we use these to make probabilistic guidance?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180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40FDF-96B2-4A84-9B12-328A74A9D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SLR and Probabilistic Forecasting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953E61-E904-4753-96EA-37B9BA94F5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77698" y="1242993"/>
            <a:ext cx="6014302" cy="4993641"/>
          </a:xfr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DB53D62-26A5-4D16-B745-10FD14E12489}"/>
              </a:ext>
            </a:extLst>
          </p:cNvPr>
          <p:cNvSpPr txBox="1">
            <a:spLocks/>
          </p:cNvSpPr>
          <p:nvPr/>
        </p:nvSpPr>
        <p:spPr>
          <a:xfrm>
            <a:off x="0" y="1435527"/>
            <a:ext cx="6095999" cy="4299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Create probability of exceedance graphics using the 9 members for each SLR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Example: Probability of 24 hr. snowfall &gt; 101.6 mm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F28B75-B40F-4E8C-83F7-D859CFA425AC}"/>
              </a:ext>
            </a:extLst>
          </p:cNvPr>
          <p:cNvSpPr txBox="1"/>
          <p:nvPr/>
        </p:nvSpPr>
        <p:spPr>
          <a:xfrm>
            <a:off x="8189403" y="6488668"/>
            <a:ext cx="2421653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from 1 Feb 2021</a:t>
            </a:r>
          </a:p>
        </p:txBody>
      </p:sp>
    </p:spTree>
    <p:extLst>
      <p:ext uri="{BB962C8B-B14F-4D97-AF65-F5344CB8AC3E}">
        <p14:creationId xmlns:p14="http://schemas.microsoft.com/office/powerpoint/2010/main" val="3069319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F2703-3BFB-4FD8-93E3-BF3EB0F6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21" y="21111"/>
            <a:ext cx="11691892" cy="1325563"/>
          </a:xfrm>
        </p:spPr>
        <p:txBody>
          <a:bodyPr/>
          <a:lstStyle/>
          <a:p>
            <a:r>
              <a:rPr lang="en-US" dirty="0"/>
              <a:t>How does SLR change exceedance probabilities?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A1452F-01FD-4FC1-B19B-3E95BAF9A1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0955" y="1085223"/>
            <a:ext cx="5971046" cy="4957726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AA538418-3185-4DE1-B69C-9FDDFF6FE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085222"/>
            <a:ext cx="5971047" cy="495772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E9335B8-3CA7-45FB-97DA-21E5D3E34A95}"/>
              </a:ext>
            </a:extLst>
          </p:cNvPr>
          <p:cNvSpPr/>
          <p:nvPr/>
        </p:nvSpPr>
        <p:spPr>
          <a:xfrm rot="20000664">
            <a:off x="9435509" y="2093150"/>
            <a:ext cx="2180696" cy="503003"/>
          </a:xfrm>
          <a:prstGeom prst="ellipse">
            <a:avLst/>
          </a:prstGeom>
          <a:noFill/>
          <a:ln w="603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6ECCD29-EA4B-4D40-B84F-50F3B24A2A54}"/>
              </a:ext>
            </a:extLst>
          </p:cNvPr>
          <p:cNvSpPr/>
          <p:nvPr/>
        </p:nvSpPr>
        <p:spPr>
          <a:xfrm rot="20000664">
            <a:off x="10079771" y="2841002"/>
            <a:ext cx="1336631" cy="378349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FBFFE0-B6F2-4B83-A282-1BFF58CAE518}"/>
              </a:ext>
            </a:extLst>
          </p:cNvPr>
          <p:cNvSpPr txBox="1"/>
          <p:nvPr/>
        </p:nvSpPr>
        <p:spPr>
          <a:xfrm>
            <a:off x="559966" y="4834120"/>
            <a:ext cx="11053187" cy="1754326"/>
          </a:xfrm>
          <a:prstGeom prst="rect">
            <a:avLst/>
          </a:prstGeom>
          <a:solidFill>
            <a:schemeClr val="bg1">
              <a:lumMod val="50000"/>
              <a:alpha val="9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With </a:t>
            </a:r>
            <a:r>
              <a:rPr lang="en-US" sz="2800" b="1" u="sng" dirty="0">
                <a:solidFill>
                  <a:schemeClr val="bg1"/>
                </a:solidFill>
              </a:rPr>
              <a:t>no changes other than SLR</a:t>
            </a:r>
            <a:r>
              <a:rPr lang="en-US" sz="2800" b="1" dirty="0">
                <a:solidFill>
                  <a:schemeClr val="bg1"/>
                </a:solidFill>
              </a:rPr>
              <a:t>, probabilities increase by 10+% in the NW part of the snow swath, and decrease 10-20% near the Atlantic coast going from </a:t>
            </a:r>
            <a:r>
              <a:rPr lang="en-US" sz="2800" b="1" dirty="0" err="1">
                <a:solidFill>
                  <a:schemeClr val="bg1"/>
                </a:solidFill>
              </a:rPr>
              <a:t>Climo</a:t>
            </a:r>
            <a:r>
              <a:rPr lang="en-US" sz="2800" b="1" dirty="0">
                <a:solidFill>
                  <a:schemeClr val="bg1"/>
                </a:solidFill>
              </a:rPr>
              <a:t> to </a:t>
            </a:r>
            <a:r>
              <a:rPr lang="en-US" sz="2800" b="1" dirty="0" err="1">
                <a:solidFill>
                  <a:schemeClr val="bg1"/>
                </a:solidFill>
              </a:rPr>
              <a:t>Kuchera</a:t>
            </a:r>
            <a:r>
              <a:rPr lang="en-US" sz="2800" b="1" dirty="0">
                <a:solidFill>
                  <a:schemeClr val="bg1"/>
                </a:solidFill>
              </a:rPr>
              <a:t>.</a:t>
            </a:r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87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AD379-6564-4C7F-92C3-5A4351E70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Does this difference matter?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F888B0-B8B7-4FCD-B13B-18E1BB7FA2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596" y="1245643"/>
            <a:ext cx="8153404" cy="4626303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CF28CE2-3252-41EB-963D-1DEF9FF9DEAB}"/>
              </a:ext>
            </a:extLst>
          </p:cNvPr>
          <p:cNvSpPr txBox="1">
            <a:spLocks/>
          </p:cNvSpPr>
          <p:nvPr/>
        </p:nvSpPr>
        <p:spPr>
          <a:xfrm>
            <a:off x="0" y="1048384"/>
            <a:ext cx="4038596" cy="50208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Created hourly snow rate forecasts for stations 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Here: Boston, MA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mean snow rate from the five SLRs is plotted in color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 and bottom lines are max and min rate from </a:t>
            </a:r>
            <a:r>
              <a:rPr lang="en-US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any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SLR at that hour 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Black line at 25.4 mm hr</a:t>
            </a:r>
            <a:r>
              <a:rPr lang="en-US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-1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represents a hypothetical decision point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902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AD379-6564-4C7F-92C3-5A4351E70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Different SLRs = Different Decisions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F888B0-B8B7-4FCD-B13B-18E1BB7FA2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596" y="1245643"/>
            <a:ext cx="8153404" cy="4626303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CF28CE2-3252-41EB-963D-1DEF9FF9DEAB}"/>
              </a:ext>
            </a:extLst>
          </p:cNvPr>
          <p:cNvSpPr txBox="1">
            <a:spLocks/>
          </p:cNvSpPr>
          <p:nvPr/>
        </p:nvSpPr>
        <p:spPr>
          <a:xfrm>
            <a:off x="0" y="1048384"/>
            <a:ext cx="4038596" cy="5020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Cobb, 10:1, and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Climo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means go above the decision point by hour 4, and back below by hours 11-12</a:t>
            </a:r>
          </a:p>
          <a:p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Kuchera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mean is only above from hours 6-9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HRRR mean never goes above the critical snow rate</a:t>
            </a:r>
          </a:p>
          <a:p>
            <a:pPr lvl="1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15CA199-BE48-4699-9B7F-2F895765E061}"/>
              </a:ext>
            </a:extLst>
          </p:cNvPr>
          <p:cNvCxnSpPr>
            <a:cxnSpLocks/>
          </p:cNvCxnSpPr>
          <p:nvPr/>
        </p:nvCxnSpPr>
        <p:spPr>
          <a:xfrm>
            <a:off x="5476875" y="2773345"/>
            <a:ext cx="371475" cy="1389080"/>
          </a:xfrm>
          <a:prstGeom prst="straightConnector1">
            <a:avLst/>
          </a:prstGeom>
          <a:ln w="762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E6EF20C-5206-4EFD-8297-CABF46BD3555}"/>
              </a:ext>
            </a:extLst>
          </p:cNvPr>
          <p:cNvCxnSpPr>
            <a:cxnSpLocks/>
          </p:cNvCxnSpPr>
          <p:nvPr/>
        </p:nvCxnSpPr>
        <p:spPr>
          <a:xfrm flipH="1">
            <a:off x="8524881" y="3140172"/>
            <a:ext cx="820086" cy="1044757"/>
          </a:xfrm>
          <a:prstGeom prst="straightConnector1">
            <a:avLst/>
          </a:prstGeom>
          <a:ln w="762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13CD08A-D83F-49E3-B746-C2F68FD32EFF}"/>
              </a:ext>
            </a:extLst>
          </p:cNvPr>
          <p:cNvCxnSpPr>
            <a:cxnSpLocks/>
          </p:cNvCxnSpPr>
          <p:nvPr/>
        </p:nvCxnSpPr>
        <p:spPr>
          <a:xfrm>
            <a:off x="6429645" y="2838450"/>
            <a:ext cx="371475" cy="1389080"/>
          </a:xfrm>
          <a:prstGeom prst="straightConnector1">
            <a:avLst/>
          </a:prstGeom>
          <a:ln w="762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95F7527-2994-4CA2-9BEE-E33D94C4E500}"/>
              </a:ext>
            </a:extLst>
          </p:cNvPr>
          <p:cNvCxnSpPr>
            <a:cxnSpLocks/>
          </p:cNvCxnSpPr>
          <p:nvPr/>
        </p:nvCxnSpPr>
        <p:spPr>
          <a:xfrm flipH="1">
            <a:off x="7572111" y="3152628"/>
            <a:ext cx="820086" cy="1044757"/>
          </a:xfrm>
          <a:prstGeom prst="straightConnector1">
            <a:avLst/>
          </a:prstGeom>
          <a:ln w="762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58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2FB540-779F-47A3-9F08-EFC3CA779D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2825" y="1540689"/>
            <a:ext cx="7849175" cy="4541140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1898A76-B7B0-45B4-AFFD-9502B575EE3A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Different SLRs = Different Decisions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428F027-7741-4170-B339-1E468759ADF9}"/>
              </a:ext>
            </a:extLst>
          </p:cNvPr>
          <p:cNvSpPr txBox="1">
            <a:spLocks/>
          </p:cNvSpPr>
          <p:nvPr/>
        </p:nvSpPr>
        <p:spPr>
          <a:xfrm>
            <a:off x="0" y="1048384"/>
            <a:ext cx="4038596" cy="50208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plot is identical, except it is for Knox County Regional, ME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stakeholder interested in the time with the heaviest snow rate would be told hour 12 for the Cobb SLR, and 14 for the rest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HRRR SLR never exceeds critical snow rate</a:t>
            </a:r>
          </a:p>
          <a:p>
            <a:pPr lvl="1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3E66FFD-EAED-4463-AACA-731CE02BBD98}"/>
              </a:ext>
            </a:extLst>
          </p:cNvPr>
          <p:cNvCxnSpPr>
            <a:cxnSpLocks/>
          </p:cNvCxnSpPr>
          <p:nvPr/>
        </p:nvCxnSpPr>
        <p:spPr>
          <a:xfrm>
            <a:off x="8365524" y="2656703"/>
            <a:ext cx="273363" cy="1040682"/>
          </a:xfrm>
          <a:prstGeom prst="straightConnector1">
            <a:avLst/>
          </a:prstGeom>
          <a:ln w="762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91720A9-F8A9-474C-97F5-D157C74A21B3}"/>
              </a:ext>
            </a:extLst>
          </p:cNvPr>
          <p:cNvCxnSpPr>
            <a:cxnSpLocks/>
          </p:cNvCxnSpPr>
          <p:nvPr/>
        </p:nvCxnSpPr>
        <p:spPr>
          <a:xfrm flipH="1">
            <a:off x="9420753" y="2656703"/>
            <a:ext cx="180447" cy="902092"/>
          </a:xfrm>
          <a:prstGeom prst="straightConnector1">
            <a:avLst/>
          </a:prstGeom>
          <a:ln w="762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32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B1AB8C-9DF2-4B34-BCCE-44D219C88E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58437" y="1540688"/>
            <a:ext cx="7933563" cy="4491582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4812B39-4854-4DDB-AF60-D392F8E4CE40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Different SLRs = Different Decisions?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D11AD4C-3220-45CF-9978-C5F53893489F}"/>
              </a:ext>
            </a:extLst>
          </p:cNvPr>
          <p:cNvSpPr txBox="1">
            <a:spLocks/>
          </p:cNvSpPr>
          <p:nvPr/>
        </p:nvSpPr>
        <p:spPr>
          <a:xfrm>
            <a:off x="0" y="1048384"/>
            <a:ext cx="4038596" cy="50208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Next: Manchester-Boston Regional (NH)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Here, a product using the means of the various SLRs wouldn’t be significantly different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Slightly different end hour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Still have large spread between the absolute ends of the distribution!</a:t>
            </a:r>
          </a:p>
          <a:p>
            <a:pPr lvl="1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959E572-D5CC-4D44-90F2-6A573373369F}"/>
              </a:ext>
            </a:extLst>
          </p:cNvPr>
          <p:cNvCxnSpPr>
            <a:cxnSpLocks/>
          </p:cNvCxnSpPr>
          <p:nvPr/>
        </p:nvCxnSpPr>
        <p:spPr>
          <a:xfrm>
            <a:off x="7913229" y="2335427"/>
            <a:ext cx="1" cy="2125460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66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3A118-86A2-4032-A6FA-C232BBF45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C5FE4-C880-4F0B-B7A1-79AC4E0E3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with deterministic forecasting, Snow-to-Liquid ratio is a crucial problem for developing decision support</a:t>
            </a:r>
          </a:p>
          <a:p>
            <a:pPr lvl="1"/>
            <a:r>
              <a:rPr lang="en-US" dirty="0"/>
              <a:t>Impacts maxes, means, duration, etc.</a:t>
            </a:r>
          </a:p>
          <a:p>
            <a:r>
              <a:rPr lang="en-US" dirty="0"/>
              <a:t>Changing SLRs alone is enough to change guidance from a decision support tool</a:t>
            </a:r>
          </a:p>
          <a:p>
            <a:pPr lvl="1"/>
            <a:r>
              <a:rPr lang="en-US" dirty="0"/>
              <a:t>This would be exacerbated if different models use different SLRs</a:t>
            </a:r>
          </a:p>
          <a:p>
            <a:r>
              <a:rPr lang="en-US" dirty="0"/>
              <a:t>Several possible future avenues to address this:</a:t>
            </a:r>
          </a:p>
          <a:p>
            <a:pPr lvl="1"/>
            <a:r>
              <a:rPr lang="en-US" dirty="0"/>
              <a:t>Can we choose best SLR based on geography/meteorological regime?</a:t>
            </a:r>
          </a:p>
          <a:p>
            <a:pPr lvl="2"/>
            <a:r>
              <a:rPr lang="en-US" dirty="0"/>
              <a:t>Likely will be at the regional/mesoscale level</a:t>
            </a:r>
          </a:p>
          <a:p>
            <a:pPr lvl="1"/>
            <a:r>
              <a:rPr lang="en-US" dirty="0"/>
              <a:t>Should we use multiple SLRs to create ensemble probabilities?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0AC9D0-3BF0-495A-834F-555BD37EE2B7}"/>
              </a:ext>
            </a:extLst>
          </p:cNvPr>
          <p:cNvSpPr txBox="1"/>
          <p:nvPr/>
        </p:nvSpPr>
        <p:spPr>
          <a:xfrm>
            <a:off x="0" y="6488668"/>
            <a:ext cx="9746901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Authors acknowledge support under NOAA grants NA19OAR4590230 and NA21OAR4320204.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B43C1D-064E-400D-B9CE-A8A0E3F6AE1C}"/>
              </a:ext>
            </a:extLst>
          </p:cNvPr>
          <p:cNvSpPr txBox="1"/>
          <p:nvPr/>
        </p:nvSpPr>
        <p:spPr>
          <a:xfrm>
            <a:off x="8008535" y="0"/>
            <a:ext cx="418346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Email: andrew.rosenow@noaa.gov</a:t>
            </a:r>
          </a:p>
        </p:txBody>
      </p:sp>
    </p:spTree>
    <p:extLst>
      <p:ext uri="{BB962C8B-B14F-4D97-AF65-F5344CB8AC3E}">
        <p14:creationId xmlns:p14="http://schemas.microsoft.com/office/powerpoint/2010/main" val="3336941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6AEAF-6852-D340-8D6A-07F90EFE0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Forecasting Snowfall – Uncertainty in Public Forecasts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225107-E849-47EF-9137-13F1FCE3F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1075"/>
            <a:ext cx="6247243" cy="35269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5D39B4-255A-4C6A-918D-9E1A883C7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948" y="967666"/>
            <a:ext cx="6434052" cy="36720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053C5E-6D6C-41A7-A796-4CF8892E9355}"/>
              </a:ext>
            </a:extLst>
          </p:cNvPr>
          <p:cNvSpPr txBox="1"/>
          <p:nvPr/>
        </p:nvSpPr>
        <p:spPr>
          <a:xfrm>
            <a:off x="6247243" y="6535996"/>
            <a:ext cx="5944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Video captures courtesy “Dad’s Weather Tapes”/YouTube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CCCF3F-4577-44D9-8041-B7795BFBFD0E}"/>
              </a:ext>
            </a:extLst>
          </p:cNvPr>
          <p:cNvSpPr txBox="1"/>
          <p:nvPr/>
        </p:nvSpPr>
        <p:spPr>
          <a:xfrm>
            <a:off x="133165" y="1462088"/>
            <a:ext cx="5477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We’ve been expressing uncertainty in our winter forecasts for decades!</a:t>
            </a:r>
          </a:p>
        </p:txBody>
      </p:sp>
    </p:spTree>
    <p:extLst>
      <p:ext uri="{BB962C8B-B14F-4D97-AF65-F5344CB8AC3E}">
        <p14:creationId xmlns:p14="http://schemas.microsoft.com/office/powerpoint/2010/main" val="2768911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WS Boston on Twitter: &quot;Quick update to our total snowfall forecast to  incorporate in additional snow that will fall Saturday night until 7am  Sunday. Please use https://t.co/KBkfRxaV2x for our snowfall forecast and">
            <a:extLst>
              <a:ext uri="{FF2B5EF4-FFF2-40B4-BE49-F238E27FC236}">
                <a16:creationId xmlns:a16="http://schemas.microsoft.com/office/drawing/2014/main" id="{0A63EE0D-B6D0-4A2B-9CC4-F18745683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530" y="1324296"/>
            <a:ext cx="5640469" cy="423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y be an image of text that says 'Tuesday Night/Wednesday Snow Continue to monitor the latest forecast for updated information. 8 Weather Forecast Office Norman, O Issued Feb 03, 2020 3:38 AM CST 1-2 Woodward 1-2 Ponca City Enid 4-6 Stillwater Tulsa Amarillo (in) TotalSnow Snow Total Storm 40 2-4 Clinton 4 44 4-6 OklahomaCity Okl klahoma City 40 4-6 2 4-6 Altus 2-4 35 Lawton Ada 44 2-4 0 f 6-8 Ardmore Wichita Falls 1-2 NWSNorman Seymour Durant weather.gov/norman'">
            <a:extLst>
              <a:ext uri="{FF2B5EF4-FFF2-40B4-BE49-F238E27FC236}">
                <a16:creationId xmlns:a16="http://schemas.microsoft.com/office/drawing/2014/main" id="{59CF47DA-6623-4E4B-8BFC-F2B77866C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3469"/>
            <a:ext cx="5640469" cy="423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7A6670A-A80D-4736-94F0-D602B2F3C85F}"/>
              </a:ext>
            </a:extLst>
          </p:cNvPr>
          <p:cNvSpPr txBox="1">
            <a:spLocks/>
          </p:cNvSpPr>
          <p:nvPr/>
        </p:nvSpPr>
        <p:spPr>
          <a:xfrm>
            <a:off x="990600" y="2889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Forecasting Snowfall – Uncertainty in Public Forecasts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2E5479-901A-41A1-A25F-78A2DD631818}"/>
              </a:ext>
            </a:extLst>
          </p:cNvPr>
          <p:cNvSpPr txBox="1"/>
          <p:nvPr/>
        </p:nvSpPr>
        <p:spPr>
          <a:xfrm>
            <a:off x="133164" y="1488726"/>
            <a:ext cx="62659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…but we’ve been expressing uncertainty (in mostly) the same way – a range of accumulations – for decades!</a:t>
            </a:r>
          </a:p>
          <a:p>
            <a:endParaRPr lang="en-US" sz="1600" dirty="0"/>
          </a:p>
          <a:p>
            <a:r>
              <a:rPr lang="en-US" sz="1600" dirty="0"/>
              <a:t>(Despite some attempts to introduce probabilities, including by NWS)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654B1E-0DE2-4641-B016-B72B47D642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1530" y="1222768"/>
            <a:ext cx="5640469" cy="433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5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927E3-B053-41A9-920F-F6E163F39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15"/>
            <a:ext cx="10515600" cy="1325563"/>
          </a:xfrm>
        </p:spPr>
        <p:txBody>
          <a:bodyPr/>
          <a:lstStyle/>
          <a:p>
            <a:r>
              <a:rPr lang="en-US" dirty="0"/>
              <a:t>Enter the FACETs Paradigm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61408-8194-4BB1-96F4-CCF6F6486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096429"/>
            <a:ext cx="5644349" cy="4922628"/>
          </a:xfrm>
        </p:spPr>
        <p:txBody>
          <a:bodyPr>
            <a:normAutofit fontScale="92500"/>
          </a:bodyPr>
          <a:lstStyle/>
          <a:p>
            <a:r>
              <a:rPr lang="en-US" dirty="0"/>
              <a:t>Rather than sticking with just accumulation, we want to give stakeholders the actual information they need</a:t>
            </a:r>
          </a:p>
          <a:p>
            <a:pPr lvl="1"/>
            <a:r>
              <a:rPr lang="en-US" dirty="0"/>
              <a:t>When does snow start? End?</a:t>
            </a:r>
          </a:p>
          <a:p>
            <a:pPr lvl="1"/>
            <a:r>
              <a:rPr lang="en-US" dirty="0"/>
              <a:t>When is the heaviest snow?</a:t>
            </a:r>
          </a:p>
          <a:p>
            <a:pPr lvl="1"/>
            <a:r>
              <a:rPr lang="en-US" dirty="0"/>
              <a:t>What is the worst/best case scenario?</a:t>
            </a:r>
          </a:p>
          <a:p>
            <a:r>
              <a:rPr lang="en-US" dirty="0"/>
              <a:t>Data (e.g. NWP) exists to produce impact-based decision support.</a:t>
            </a:r>
          </a:p>
          <a:p>
            <a:pPr lvl="1"/>
            <a:r>
              <a:rPr lang="en-US" dirty="0"/>
              <a:t> This effort is beginning (e.g. WSSI).</a:t>
            </a:r>
          </a:p>
          <a:p>
            <a:pPr lvl="1"/>
            <a:r>
              <a:rPr lang="en-US" dirty="0"/>
              <a:t>Snow seems like a logical place to start for purpose-built IDSS tools, but there’s a problem…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99C975-C686-42ED-8D2A-2C911C6E2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349" y="1175131"/>
            <a:ext cx="6388508" cy="425900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181C0D1-1193-4222-BF98-44E497566728}"/>
              </a:ext>
            </a:extLst>
          </p:cNvPr>
          <p:cNvSpPr/>
          <p:nvPr/>
        </p:nvSpPr>
        <p:spPr>
          <a:xfrm>
            <a:off x="8142558" y="5394372"/>
            <a:ext cx="40494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https://www.flickr.com/photos/kingair42/12289088955/</a:t>
            </a:r>
          </a:p>
        </p:txBody>
      </p:sp>
    </p:spTree>
    <p:extLst>
      <p:ext uri="{BB962C8B-B14F-4D97-AF65-F5344CB8AC3E}">
        <p14:creationId xmlns:p14="http://schemas.microsoft.com/office/powerpoint/2010/main" val="3800267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D93F5-CF19-4BA4-B59F-216D6E53D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Trouble with Snowfall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2644B-7045-45D5-80F5-2A44D4F8B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790" y="1557269"/>
            <a:ext cx="6206564" cy="4351338"/>
          </a:xfrm>
        </p:spPr>
        <p:txBody>
          <a:bodyPr/>
          <a:lstStyle/>
          <a:p>
            <a:r>
              <a:rPr lang="en-US" dirty="0"/>
              <a:t>Models produce liquid QPF, not snow</a:t>
            </a:r>
          </a:p>
          <a:p>
            <a:r>
              <a:rPr lang="en-US" dirty="0"/>
              <a:t>We can translate QPF to snowfall using a precipitation type algorithm/model precipitation type to determine where snow fell</a:t>
            </a:r>
          </a:p>
          <a:p>
            <a:r>
              <a:rPr lang="en-US" dirty="0"/>
              <a:t>Then, use SLR to calculate snowfall</a:t>
            </a:r>
          </a:p>
          <a:p>
            <a:pPr lvl="1"/>
            <a:r>
              <a:rPr lang="en-US" dirty="0"/>
              <a:t>What SLR do we use?</a:t>
            </a:r>
          </a:p>
        </p:txBody>
      </p:sp>
      <p:pic>
        <p:nvPicPr>
          <p:cNvPr id="2050" name="Picture 2" descr="https://m3o.pivotalweather.com/maps/models/gefsens/2022121312/024/qpf_024h-mean-imp.us_nc.png">
            <a:extLst>
              <a:ext uri="{FF2B5EF4-FFF2-40B4-BE49-F238E27FC236}">
                <a16:creationId xmlns:a16="http://schemas.microsoft.com/office/drawing/2014/main" id="{6752C9D4-4813-4DE4-BD1E-D021E748C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352" y="1152939"/>
            <a:ext cx="5493525" cy="424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AC79338-ABBB-46E2-9D06-E7FA7F35CAD8}"/>
              </a:ext>
            </a:extLst>
          </p:cNvPr>
          <p:cNvSpPr/>
          <p:nvPr/>
        </p:nvSpPr>
        <p:spPr>
          <a:xfrm>
            <a:off x="6561574" y="1366576"/>
            <a:ext cx="5104562" cy="3878664"/>
          </a:xfrm>
          <a:custGeom>
            <a:avLst/>
            <a:gdLst>
              <a:gd name="connsiteX0" fmla="*/ 80386 w 5104562"/>
              <a:gd name="connsiteY0" fmla="*/ 2532184 h 3878664"/>
              <a:gd name="connsiteX1" fmla="*/ 1075173 w 5104562"/>
              <a:gd name="connsiteY1" fmla="*/ 653143 h 3878664"/>
              <a:gd name="connsiteX2" fmla="*/ 2160395 w 5104562"/>
              <a:gd name="connsiteY2" fmla="*/ 0 h 3878664"/>
              <a:gd name="connsiteX3" fmla="*/ 3617406 w 5104562"/>
              <a:gd name="connsiteY3" fmla="*/ 40193 h 3878664"/>
              <a:gd name="connsiteX4" fmla="*/ 4471516 w 5104562"/>
              <a:gd name="connsiteY4" fmla="*/ 633046 h 3878664"/>
              <a:gd name="connsiteX5" fmla="*/ 5104562 w 5104562"/>
              <a:gd name="connsiteY5" fmla="*/ 1235947 h 3878664"/>
              <a:gd name="connsiteX6" fmla="*/ 3808325 w 5104562"/>
              <a:gd name="connsiteY6" fmla="*/ 2703006 h 3878664"/>
              <a:gd name="connsiteX7" fmla="*/ 3265714 w 5104562"/>
              <a:gd name="connsiteY7" fmla="*/ 2813538 h 3878664"/>
              <a:gd name="connsiteX8" fmla="*/ 2873828 w 5104562"/>
              <a:gd name="connsiteY8" fmla="*/ 3858567 h 3878664"/>
              <a:gd name="connsiteX9" fmla="*/ 40193 w 5104562"/>
              <a:gd name="connsiteY9" fmla="*/ 3878664 h 3878664"/>
              <a:gd name="connsiteX10" fmla="*/ 0 w 5104562"/>
              <a:gd name="connsiteY10" fmla="*/ 2602523 h 3878664"/>
              <a:gd name="connsiteX11" fmla="*/ 110531 w 5104562"/>
              <a:gd name="connsiteY11" fmla="*/ 2451798 h 3878664"/>
              <a:gd name="connsiteX12" fmla="*/ 80386 w 5104562"/>
              <a:gd name="connsiteY12" fmla="*/ 2532184 h 387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04562" h="3878664">
                <a:moveTo>
                  <a:pt x="80386" y="2532184"/>
                </a:moveTo>
                <a:lnTo>
                  <a:pt x="1075173" y="653143"/>
                </a:lnTo>
                <a:lnTo>
                  <a:pt x="2160395" y="0"/>
                </a:lnTo>
                <a:lnTo>
                  <a:pt x="3617406" y="40193"/>
                </a:lnTo>
                <a:lnTo>
                  <a:pt x="4471516" y="633046"/>
                </a:lnTo>
                <a:lnTo>
                  <a:pt x="5104562" y="1235947"/>
                </a:lnTo>
                <a:lnTo>
                  <a:pt x="3808325" y="2703006"/>
                </a:lnTo>
                <a:lnTo>
                  <a:pt x="3265714" y="2813538"/>
                </a:lnTo>
                <a:lnTo>
                  <a:pt x="2873828" y="3858567"/>
                </a:lnTo>
                <a:lnTo>
                  <a:pt x="40193" y="3878664"/>
                </a:lnTo>
                <a:lnTo>
                  <a:pt x="0" y="2602523"/>
                </a:lnTo>
                <a:lnTo>
                  <a:pt x="110531" y="2451798"/>
                </a:lnTo>
                <a:lnTo>
                  <a:pt x="80386" y="2532184"/>
                </a:ln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4BBAF0-8350-4715-BE10-8A6DF551B2C2}"/>
              </a:ext>
            </a:extLst>
          </p:cNvPr>
          <p:cNvSpPr txBox="1"/>
          <p:nvPr/>
        </p:nvSpPr>
        <p:spPr>
          <a:xfrm>
            <a:off x="6762541" y="4712677"/>
            <a:ext cx="2562329" cy="523220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Diagnosed SN</a:t>
            </a:r>
          </a:p>
        </p:txBody>
      </p:sp>
    </p:spTree>
    <p:extLst>
      <p:ext uri="{BB962C8B-B14F-4D97-AF65-F5344CB8AC3E}">
        <p14:creationId xmlns:p14="http://schemas.microsoft.com/office/powerpoint/2010/main" val="154232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D1FC5-9E30-40E1-A57A-AAD750D48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SLR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3B580-5CB3-4932-BFE5-35D93166A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7269"/>
            <a:ext cx="5171983" cy="4351338"/>
          </a:xfrm>
        </p:spPr>
        <p:txBody>
          <a:bodyPr/>
          <a:lstStyle/>
          <a:p>
            <a:r>
              <a:rPr lang="en-US" dirty="0"/>
              <a:t>The motivation behind this project is to understand how SLR contributes to ensemble snowfall forecast errors</a:t>
            </a:r>
          </a:p>
          <a:p>
            <a:r>
              <a:rPr lang="en-US" dirty="0"/>
              <a:t>Can’t we just use model snowfall directly?</a:t>
            </a:r>
          </a:p>
          <a:p>
            <a:pPr lvl="1"/>
            <a:r>
              <a:rPr lang="en-US" dirty="0"/>
              <a:t>That can just hide SLR! </a:t>
            </a:r>
          </a:p>
          <a:p>
            <a:pPr lvl="1"/>
            <a:r>
              <a:rPr lang="en-US" dirty="0"/>
              <a:t>HRRR: SLR is a function of lowest model level Temperature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8DE41F-361F-46F4-BF1F-35FB92310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6525"/>
            <a:ext cx="5848150" cy="50069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956BA1-ADE0-4158-A470-85C5F9C21C53}"/>
              </a:ext>
            </a:extLst>
          </p:cNvPr>
          <p:cNvSpPr txBox="1"/>
          <p:nvPr/>
        </p:nvSpPr>
        <p:spPr>
          <a:xfrm>
            <a:off x="6572434" y="5005933"/>
            <a:ext cx="5457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HRRR SLR for snowfall from NOAA Technical Memorandum OAR GSL-66 </a:t>
            </a:r>
          </a:p>
        </p:txBody>
      </p:sp>
    </p:spTree>
    <p:extLst>
      <p:ext uri="{BB962C8B-B14F-4D97-AF65-F5344CB8AC3E}">
        <p14:creationId xmlns:p14="http://schemas.microsoft.com/office/powerpoint/2010/main" val="336298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80D9A-CB5D-4BE1-A856-40B44C986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BB074-9A92-4253-A9D9-3D016BBA3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596" y="1557269"/>
            <a:ext cx="11034204" cy="4351338"/>
          </a:xfrm>
        </p:spPr>
        <p:txBody>
          <a:bodyPr/>
          <a:lstStyle/>
          <a:p>
            <a:r>
              <a:rPr lang="en-US" dirty="0"/>
              <a:t>Used HRRR-E Ensemble to produce hourly snowfall forecasts for 24 hour periods during five snow events, one forecast for each of these SLR methods: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10-to-1 Constant SLR</a:t>
            </a:r>
          </a:p>
          <a:p>
            <a:pPr lvl="1"/>
            <a:r>
              <a:rPr lang="en-US" b="1" dirty="0">
                <a:solidFill>
                  <a:srgbClr val="E6E100"/>
                </a:solidFill>
              </a:rPr>
              <a:t>NOHRSC Climatology SLR</a:t>
            </a:r>
          </a:p>
          <a:p>
            <a:pPr lvl="1"/>
            <a:r>
              <a:rPr lang="en-US" b="1" dirty="0" err="1">
                <a:solidFill>
                  <a:srgbClr val="0000FF"/>
                </a:solidFill>
              </a:rPr>
              <a:t>Kuchera</a:t>
            </a:r>
            <a:r>
              <a:rPr lang="en-US" b="1" dirty="0">
                <a:solidFill>
                  <a:srgbClr val="0000FF"/>
                </a:solidFill>
              </a:rPr>
              <a:t> Ratio </a:t>
            </a:r>
            <a:r>
              <a:rPr lang="en-US" dirty="0"/>
              <a:t>(column-max Temperature method)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Cobb and </a:t>
            </a:r>
            <a:r>
              <a:rPr lang="en-US" b="1" dirty="0" err="1">
                <a:solidFill>
                  <a:srgbClr val="00B050"/>
                </a:solidFill>
              </a:rPr>
              <a:t>Waldstreicher</a:t>
            </a:r>
            <a:r>
              <a:rPr lang="en-US" b="1" dirty="0">
                <a:solidFill>
                  <a:srgbClr val="00B050"/>
                </a:solidFill>
              </a:rPr>
              <a:t> (2005) SLR method </a:t>
            </a:r>
            <a:r>
              <a:rPr lang="en-US" dirty="0"/>
              <a:t>(vertical velocity method)</a:t>
            </a:r>
          </a:p>
          <a:p>
            <a:r>
              <a:rPr lang="en-US" dirty="0"/>
              <a:t>Verified forecasts against </a:t>
            </a:r>
            <a:r>
              <a:rPr lang="en-US" dirty="0" err="1"/>
              <a:t>CoCoRAHS</a:t>
            </a:r>
            <a:r>
              <a:rPr lang="en-US" dirty="0"/>
              <a:t> 24-hour snowfall observations</a:t>
            </a:r>
          </a:p>
          <a:p>
            <a:pPr lvl="1"/>
            <a:r>
              <a:rPr lang="en-US" dirty="0"/>
              <a:t>HRRR-E 24 hour period chosen to align with </a:t>
            </a:r>
            <a:r>
              <a:rPr lang="en-US" dirty="0" err="1"/>
              <a:t>CoCoRAHS</a:t>
            </a:r>
            <a:r>
              <a:rPr lang="en-US" dirty="0"/>
              <a:t> reporting days</a:t>
            </a:r>
          </a:p>
        </p:txBody>
      </p:sp>
    </p:spTree>
    <p:extLst>
      <p:ext uri="{BB962C8B-B14F-4D97-AF65-F5344CB8AC3E}">
        <p14:creationId xmlns:p14="http://schemas.microsoft.com/office/powerpoint/2010/main" val="3398611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BB683-EDD6-4762-8474-7C6A499DE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SLR Forecast Verification Summary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868BF7A-BD32-4FA3-BE59-ED5B69B23E16}"/>
              </a:ext>
            </a:extLst>
          </p:cNvPr>
          <p:cNvSpPr txBox="1">
            <a:spLocks/>
          </p:cNvSpPr>
          <p:nvPr/>
        </p:nvSpPr>
        <p:spPr>
          <a:xfrm>
            <a:off x="1" y="1435527"/>
            <a:ext cx="4092606" cy="429944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Verified every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CoCoRAHS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SN observation for each ensemble member/SLR combination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“best” algorithm has the smallest forecast error, regardless of sign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Worst – largest error, regardless of sign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210B66-6CCD-4309-9E24-2307E5F92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2473" y="1100831"/>
            <a:ext cx="7409528" cy="575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887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BB683-EDD6-4762-8474-7C6A499DE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SLR Forecast Verification Summary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868BF7A-BD32-4FA3-BE59-ED5B69B23E16}"/>
              </a:ext>
            </a:extLst>
          </p:cNvPr>
          <p:cNvSpPr txBox="1">
            <a:spLocks/>
          </p:cNvSpPr>
          <p:nvPr/>
        </p:nvSpPr>
        <p:spPr>
          <a:xfrm>
            <a:off x="1" y="1435527"/>
            <a:ext cx="4092606" cy="4299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clear “best” SLR relationship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 upcoming paper or my talk at last year’s AMS Annual for details…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871F39-3703-4B91-A1C7-22D99B0E4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74" y="1056443"/>
            <a:ext cx="7466655" cy="580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467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IWRO-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81717"/>
      </a:accent1>
      <a:accent2>
        <a:srgbClr val="FCF9DA"/>
      </a:accent2>
      <a:accent3>
        <a:srgbClr val="881717"/>
      </a:accent3>
      <a:accent4>
        <a:srgbClr val="FCF9DA"/>
      </a:accent4>
      <a:accent5>
        <a:srgbClr val="881717"/>
      </a:accent5>
      <a:accent6>
        <a:srgbClr val="FCF9DA"/>
      </a:accent6>
      <a:hlink>
        <a:srgbClr val="881717"/>
      </a:hlink>
      <a:folHlink>
        <a:srgbClr val="FCF9DA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WRO-Slide-Template-1-UNOFFICIAL" id="{9E5C7540-29A7-7D49-A8B0-321B8CBCFE41}" vid="{B39DD87B-26CC-4744-896B-3605569CA6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39506</TotalTime>
  <Words>882</Words>
  <Application>Microsoft Office PowerPoint</Application>
  <PresentationFormat>Widescreen</PresentationFormat>
  <Paragraphs>90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Cambria</vt:lpstr>
      <vt:lpstr>Tahoma</vt:lpstr>
      <vt:lpstr>Office Theme</vt:lpstr>
      <vt:lpstr>The Impact of Snow-to-Liquid Ratios on Ensemble Snowfall Decision Support</vt:lpstr>
      <vt:lpstr>Forecasting Snowfall – Uncertainty in Public Forecasts</vt:lpstr>
      <vt:lpstr>PowerPoint Presentation</vt:lpstr>
      <vt:lpstr>Enter the FACETs Paradigm</vt:lpstr>
      <vt:lpstr>The Trouble with Snowfall</vt:lpstr>
      <vt:lpstr>The SLR Problem</vt:lpstr>
      <vt:lpstr>Study Methodology</vt:lpstr>
      <vt:lpstr>SLR Forecast Verification Summary</vt:lpstr>
      <vt:lpstr>SLR Forecast Verification Summary</vt:lpstr>
      <vt:lpstr>Does adding HRRR snow forecast improve things?</vt:lpstr>
      <vt:lpstr>SLR and Probabilistic Forecasting</vt:lpstr>
      <vt:lpstr>How does SLR change exceedance probabilities?</vt:lpstr>
      <vt:lpstr>Does this difference matter?</vt:lpstr>
      <vt:lpstr>Different SLRs = Different Decisions</vt:lpstr>
      <vt:lpstr>PowerPoint Presentation</vt:lpstr>
      <vt:lpstr>PowerPoint Presentation</vt:lpstr>
      <vt:lpstr>Conclusions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Thiel, Kevin C.</dc:creator>
  <cp:keywords/>
  <dc:description>Hi thanks for using the CIWRO slide template! Background image created by Pat Hyland. PowerPoint formatted by Kevin Thiel (November 2021)</dc:description>
  <cp:lastModifiedBy>Rosenow, Andrew A.</cp:lastModifiedBy>
  <cp:revision>93</cp:revision>
  <dcterms:created xsi:type="dcterms:W3CDTF">2021-11-22T20:58:40Z</dcterms:created>
  <dcterms:modified xsi:type="dcterms:W3CDTF">2023-01-09T00:50:09Z</dcterms:modified>
  <cp:category/>
</cp:coreProperties>
</file>